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7" r:id="rId2"/>
    <p:sldMasterId id="2147483679" r:id="rId3"/>
  </p:sldMasterIdLst>
  <p:sldIdLst>
    <p:sldId id="270" r:id="rId4"/>
    <p:sldId id="272" r:id="rId5"/>
    <p:sldId id="271" r:id="rId6"/>
    <p:sldId id="273" r:id="rId7"/>
    <p:sldId id="274" r:id="rId8"/>
    <p:sldId id="259" r:id="rId9"/>
    <p:sldId id="260" r:id="rId10"/>
    <p:sldId id="261" r:id="rId11"/>
    <p:sldId id="262" r:id="rId12"/>
    <p:sldId id="263" r:id="rId13"/>
    <p:sldId id="287" r:id="rId14"/>
    <p:sldId id="288" r:id="rId15"/>
    <p:sldId id="289" r:id="rId16"/>
    <p:sldId id="281" r:id="rId17"/>
    <p:sldId id="291" r:id="rId18"/>
    <p:sldId id="264" r:id="rId19"/>
    <p:sldId id="292" r:id="rId20"/>
    <p:sldId id="285" r:id="rId21"/>
    <p:sldId id="286" r:id="rId22"/>
    <p:sldId id="296" r:id="rId23"/>
    <p:sldId id="265" r:id="rId24"/>
    <p:sldId id="280" r:id="rId25"/>
    <p:sldId id="278" r:id="rId26"/>
    <p:sldId id="277" r:id="rId27"/>
    <p:sldId id="266" r:id="rId28"/>
    <p:sldId id="295" r:id="rId29"/>
    <p:sldId id="290" r:id="rId30"/>
    <p:sldId id="284" r:id="rId31"/>
    <p:sldId id="267" r:id="rId32"/>
    <p:sldId id="293" r:id="rId33"/>
    <p:sldId id="268" r:id="rId34"/>
    <p:sldId id="297" r:id="rId35"/>
    <p:sldId id="269" r:id="rId36"/>
    <p:sldId id="298" r:id="rId37"/>
    <p:sldId id="299" r:id="rId38"/>
  </p:sldIdLst>
  <p:sldSz cx="12192000" cy="6858000"/>
  <p:notesSz cx="12192000" cy="6858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tags" Target="tags/tag1.xml" /><Relationship Id="rId4" Type="http://schemas.openxmlformats.org/officeDocument/2006/relationships/slide" Target="slides/slide1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231-A81A-4E92-8F3C-9E3AE9F9D31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52A-F94F-4BB3-BC3E-C7F631C7D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3545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8E0231-A81A-4E92-8F3C-9E3AE9F9D31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25652A-F94F-4BB3-BC3E-C7F631C7D14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41581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8E0231-A81A-4E92-8F3C-9E3AE9F9D31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25652A-F94F-4BB3-BC3E-C7F631C7D14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8065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635635" cy="635635"/>
          </a:xfrm>
          <a:custGeom>
            <a:rect l="l" t="t" r="r" b="b"/>
            <a:pathLst>
              <a:path w="635635" h="635635">
                <a:moveTo>
                  <a:pt x="635495" y="0"/>
                </a:moveTo>
                <a:lnTo>
                  <a:pt x="0" y="0"/>
                </a:lnTo>
                <a:lnTo>
                  <a:pt x="0" y="635495"/>
                </a:lnTo>
                <a:lnTo>
                  <a:pt x="635495" y="635495"/>
                </a:lnTo>
                <a:lnTo>
                  <a:pt x="635495" y="0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407" y="24511"/>
            <a:ext cx="11871960" cy="464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9825" y="1696923"/>
            <a:ext cx="6519545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8E0231-A81A-4E92-8F3C-9E3AE9F9D31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25652A-F94F-4BB3-BC3E-C7F631C7D14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68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8E0231-A81A-4E92-8F3C-9E3AE9F9D31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25652A-F94F-4BB3-BC3E-C7F631C7D14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34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png" /><Relationship Id="rId3" Type="http://schemas.openxmlformats.org/officeDocument/2006/relationships/image" Target="../media/image3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3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43.jpeg" /><Relationship Id="rId4" Type="http://schemas.openxmlformats.org/officeDocument/2006/relationships/image" Target="../media/image4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Relationship Id="rId5" Type="http://schemas.openxmlformats.org/officeDocument/2006/relationships/image" Target="../media/image47.jpeg" /><Relationship Id="rId6" Type="http://schemas.openxmlformats.org/officeDocument/2006/relationships/image" Target="../media/image4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Relationship Id="rId7" Type="http://schemas.openxmlformats.org/officeDocument/2006/relationships/image" Target="../media/image53.jpeg" /><Relationship Id="rId8" Type="http://schemas.openxmlformats.org/officeDocument/2006/relationships/image" Target="../media/image5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png" /><Relationship Id="rId3" Type="http://schemas.openxmlformats.org/officeDocument/2006/relationships/image" Target="../media/image3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Relationship Id="rId3" Type="http://schemas.openxmlformats.org/officeDocument/2006/relationships/image" Target="../media/image55.jpeg" /><Relationship Id="rId4" Type="http://schemas.openxmlformats.org/officeDocument/2006/relationships/image" Target="../media/image5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Relationship Id="rId3" Type="http://schemas.openxmlformats.org/officeDocument/2006/relationships/image" Target="../media/image60.jpeg" /><Relationship Id="rId4" Type="http://schemas.openxmlformats.org/officeDocument/2006/relationships/image" Target="../media/image61.jpeg" /><Relationship Id="rId5" Type="http://schemas.openxmlformats.org/officeDocument/2006/relationships/image" Target="../media/image6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3.jpeg" /><Relationship Id="rId3" Type="http://schemas.openxmlformats.org/officeDocument/2006/relationships/image" Target="../media/image64.jpeg" /><Relationship Id="rId4" Type="http://schemas.openxmlformats.org/officeDocument/2006/relationships/image" Target="../media/image6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png" /><Relationship Id="rId3" Type="http://schemas.openxmlformats.org/officeDocument/2006/relationships/image" Target="../media/image38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Relationship Id="rId3" Type="http://schemas.openxmlformats.org/officeDocument/2006/relationships/image" Target="../media/image66.jpeg" /><Relationship Id="rId4" Type="http://schemas.openxmlformats.org/officeDocument/2006/relationships/image" Target="../media/image67.jpeg" /><Relationship Id="rId5" Type="http://schemas.openxmlformats.org/officeDocument/2006/relationships/image" Target="../media/image68.jpeg" /><Relationship Id="rId6" Type="http://schemas.openxmlformats.org/officeDocument/2006/relationships/image" Target="../media/image6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Relationship Id="rId5" Type="http://schemas.openxmlformats.org/officeDocument/2006/relationships/image" Target="../media/image7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Relationship Id="rId3" Type="http://schemas.openxmlformats.org/officeDocument/2006/relationships/image" Target="../media/image73.jpeg" /><Relationship Id="rId4" Type="http://schemas.openxmlformats.org/officeDocument/2006/relationships/image" Target="../media/image74.jpeg" /><Relationship Id="rId5" Type="http://schemas.openxmlformats.org/officeDocument/2006/relationships/image" Target="../media/image7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png" /><Relationship Id="rId3" Type="http://schemas.openxmlformats.org/officeDocument/2006/relationships/image" Target="../media/image38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Relationship Id="rId5" Type="http://schemas.openxmlformats.org/officeDocument/2006/relationships/image" Target="../media/image78.jpeg" /><Relationship Id="rId6" Type="http://schemas.openxmlformats.org/officeDocument/2006/relationships/image" Target="../media/image7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80.jpeg" /><Relationship Id="rId3" Type="http://schemas.openxmlformats.org/officeDocument/2006/relationships/image" Target="../media/image81.jpeg" /><Relationship Id="rId4" Type="http://schemas.openxmlformats.org/officeDocument/2006/relationships/image" Target="../media/image8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Relationship Id="rId3" Type="http://schemas.openxmlformats.org/officeDocument/2006/relationships/image" Target="../media/image83.jpeg" /><Relationship Id="rId4" Type="http://schemas.openxmlformats.org/officeDocument/2006/relationships/image" Target="../media/image84.jpeg" /><Relationship Id="rId5" Type="http://schemas.openxmlformats.org/officeDocument/2006/relationships/image" Target="../media/image85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png" /><Relationship Id="rId3" Type="http://schemas.openxmlformats.org/officeDocument/2006/relationships/image" Target="../media/image3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Relationship Id="rId3" Type="http://schemas.openxmlformats.org/officeDocument/2006/relationships/image" Target="../media/image86.jpeg" /><Relationship Id="rId4" Type="http://schemas.openxmlformats.org/officeDocument/2006/relationships/image" Target="../media/image87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png" /><Relationship Id="rId3" Type="http://schemas.openxmlformats.org/officeDocument/2006/relationships/image" Target="../media/image37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8.jpeg" /><Relationship Id="rId3" Type="http://schemas.openxmlformats.org/officeDocument/2006/relationships/image" Target="../media/image89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png" /><Relationship Id="rId3" Type="http://schemas.openxmlformats.org/officeDocument/2006/relationships/image" Target="../media/image38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0.jpeg" /><Relationship Id="rId3" Type="http://schemas.openxmlformats.org/officeDocument/2006/relationships/image" Target="../media/image91.jpeg" /><Relationship Id="rId4" Type="http://schemas.openxmlformats.org/officeDocument/2006/relationships/image" Target="../media/image92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2.jpeg" /><Relationship Id="rId2" Type="http://schemas.openxmlformats.org/officeDocument/2006/relationships/image" Target="../media/image14.png" /><Relationship Id="rId3" Type="http://schemas.openxmlformats.org/officeDocument/2006/relationships/image" Target="../media/image15.jpe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18.png" /><Relationship Id="rId7" Type="http://schemas.openxmlformats.org/officeDocument/2006/relationships/image" Target="../media/image19.png" /><Relationship Id="rId8" Type="http://schemas.openxmlformats.org/officeDocument/2006/relationships/image" Target="../media/image20.png" /><Relationship Id="rId9" Type="http://schemas.openxmlformats.org/officeDocument/2006/relationships/image" Target="../media/image2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30.png" /><Relationship Id="rId11" Type="http://schemas.openxmlformats.org/officeDocument/2006/relationships/image" Target="../media/image31.png" /><Relationship Id="rId12" Type="http://schemas.openxmlformats.org/officeDocument/2006/relationships/image" Target="../media/image32.png" /><Relationship Id="rId13" Type="http://schemas.openxmlformats.org/officeDocument/2006/relationships/image" Target="../media/image33.png" /><Relationship Id="rId14" Type="http://schemas.openxmlformats.org/officeDocument/2006/relationships/image" Target="../media/image34.png" /><Relationship Id="rId15" Type="http://schemas.openxmlformats.org/officeDocument/2006/relationships/image" Target="../media/image35.png" /><Relationship Id="rId16" Type="http://schemas.openxmlformats.org/officeDocument/2006/relationships/image" Target="../media/image36.png" /><Relationship Id="rId2" Type="http://schemas.openxmlformats.org/officeDocument/2006/relationships/image" Target="../media/image14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5.png" /><Relationship Id="rId6" Type="http://schemas.openxmlformats.org/officeDocument/2006/relationships/image" Target="../media/image26.png" /><Relationship Id="rId7" Type="http://schemas.openxmlformats.org/officeDocument/2006/relationships/image" Target="../media/image27.png" /><Relationship Id="rId8" Type="http://schemas.openxmlformats.org/officeDocument/2006/relationships/image" Target="../media/image28.png" /><Relationship Id="rId9" Type="http://schemas.openxmlformats.org/officeDocument/2006/relationships/image" Target="../media/image2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png" /><Relationship Id="rId3" Type="http://schemas.openxmlformats.org/officeDocument/2006/relationships/image" Target="../media/image3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png" /><Relationship Id="rId3" Type="http://schemas.openxmlformats.org/officeDocument/2006/relationships/image" Target="../media/image3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19341"/>
          <a:stretch>
            <a:fillRect/>
          </a:stretch>
        </p:blipFill>
        <p:spPr>
          <a:xfrm>
            <a:off x="0" y="-174023"/>
            <a:ext cx="12192000" cy="70320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573" y="5366762"/>
            <a:ext cx="120705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Муниципальное общеобразовательное учреждение </a:t>
            </a:r>
            <a:br>
              <a:rPr lang="ru-RU" sz="4000" b="1" cap="none" spc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cap="none" spc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«Средняя общеобразовательная школа № 5»</a:t>
            </a:r>
            <a:endParaRPr lang="ru-RU" sz="4000" b="1" cap="none" spc="0">
              <a:ln w="1016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99895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1627" y="47244"/>
            <a:ext cx="492252" cy="5394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266" y="140665"/>
            <a:ext cx="2148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5">
                <a:solidFill>
                  <a:srgbClr val="031B83"/>
                </a:solidFill>
                <a:latin typeface="Verdana"/>
                <a:cs typeface="Verdana"/>
              </a:rPr>
              <a:t>Воспитание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205" y="836803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Б</a:t>
            </a:r>
            <a:r>
              <a:rPr sz="1200" b="1" spc="-30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З</a:t>
            </a:r>
            <a:r>
              <a:rPr sz="1200" b="1" spc="-25">
                <a:solidFill>
                  <a:srgbClr val="008000"/>
                </a:solidFill>
                <a:latin typeface="Tahoma"/>
                <a:cs typeface="Tahoma"/>
              </a:rPr>
              <a:t>О</a:t>
            </a: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1200" b="1" spc="-25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1200" b="1">
                <a:solidFill>
                  <a:srgbClr val="008000"/>
                </a:solidFill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731" y="1074483"/>
            <a:ext cx="11003280" cy="218440"/>
          </a:xfrm>
          <a:custGeom>
            <a:rect l="l" t="t" r="r" b="b"/>
            <a:pathLst>
              <a:path w="11003280" h="218440">
                <a:moveTo>
                  <a:pt x="11003153" y="0"/>
                </a:moveTo>
                <a:lnTo>
                  <a:pt x="0" y="0"/>
                </a:lnTo>
                <a:lnTo>
                  <a:pt x="0" y="217868"/>
                </a:lnTo>
                <a:lnTo>
                  <a:pt x="11003153" y="217868"/>
                </a:lnTo>
                <a:lnTo>
                  <a:pt x="11003153" y="0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77018" y="798322"/>
            <a:ext cx="617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П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ЛН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Ы</a:t>
            </a:r>
            <a:r>
              <a:rPr sz="1000" b="1" spc="-5">
                <a:solidFill>
                  <a:srgbClr val="031B83"/>
                </a:solidFill>
                <a:latin typeface="Tahoma"/>
                <a:cs typeface="Tahoma"/>
              </a:rPr>
              <a:t>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2734" y="817244"/>
            <a:ext cx="641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427464" y="477012"/>
            <a:ext cx="1657985" cy="149860"/>
            <a:chOff x="9427464" y="477012"/>
            <a:chExt cx="1657985" cy="149860"/>
          </a:xfrm>
        </p:grpSpPr>
        <p:sp>
          <p:nvSpPr>
            <p:cNvPr id="9" name="object 9"/>
            <p:cNvSpPr/>
            <p:nvPr/>
          </p:nvSpPr>
          <p:spPr>
            <a:xfrm>
              <a:off x="9427464" y="600456"/>
              <a:ext cx="1657985" cy="0"/>
            </a:xfrm>
            <a:custGeom>
              <a:rect l="l" t="t" r="r" b="b"/>
              <a:pathLst>
                <a:path w="1657983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951464" y="477012"/>
              <a:ext cx="108203" cy="10820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45998" y="1318395"/>
            <a:ext cx="3830954" cy="43008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20979" indent="-208915">
              <a:lnSpc>
                <a:spcPct val="100000"/>
              </a:lnSpc>
              <a:spcBef>
                <a:spcPts val="160"/>
              </a:spcBef>
              <a:buSzPct val="150000"/>
              <a:buFont typeface="Wingdings"/>
              <a:buChar char=""/>
              <a:tabLst>
                <a:tab pos="221615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Рабочая</a:t>
            </a:r>
            <a:r>
              <a:rPr sz="1000" spc="2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программа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воспитания</a:t>
            </a:r>
            <a:endParaRPr sz="1000">
              <a:latin typeface="Tahoma"/>
              <a:cs typeface="Tahoma"/>
            </a:endParaRPr>
          </a:p>
          <a:p>
            <a:pPr marL="220979" indent="-208915">
              <a:lnSpc>
                <a:spcPct val="100000"/>
              </a:lnSpc>
              <a:spcBef>
                <a:spcPts val="600"/>
              </a:spcBef>
              <a:buSzPct val="150000"/>
              <a:buFont typeface="Wingdings"/>
              <a:buChar char=""/>
              <a:tabLst>
                <a:tab pos="221615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Календарный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план</a:t>
            </a:r>
            <a:r>
              <a:rPr sz="10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воспитательной</a:t>
            </a:r>
            <a:r>
              <a:rPr sz="10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работы</a:t>
            </a:r>
            <a:endParaRPr sz="1000">
              <a:latin typeface="Tahoma"/>
              <a:cs typeface="Tahoma"/>
            </a:endParaRPr>
          </a:p>
          <a:p>
            <a:pPr marL="218440" indent="-205740">
              <a:lnSpc>
                <a:spcPct val="100000"/>
              </a:lnSpc>
              <a:spcBef>
                <a:spcPts val="600"/>
              </a:spcBef>
              <a:buSzPct val="150000"/>
              <a:buFont typeface="Wingdings"/>
              <a:buChar char=""/>
              <a:tabLst>
                <a:tab pos="218440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Про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г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р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мм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р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аб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от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ы</a:t>
            </a:r>
            <a:r>
              <a:rPr sz="1000" spc="-5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ро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д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ите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л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ям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endParaRPr sz="1000">
              <a:latin typeface="Tahoma"/>
              <a:cs typeface="Tahoma"/>
            </a:endParaRPr>
          </a:p>
          <a:p>
            <a:pPr marL="234315" indent="-208915">
              <a:lnSpc>
                <a:spcPct val="100000"/>
              </a:lnSpc>
              <a:spcBef>
                <a:spcPts val="1130"/>
              </a:spcBef>
              <a:buSzPct val="150000"/>
              <a:buFont typeface="Wingdings"/>
              <a:buChar char=""/>
              <a:tabLst>
                <a:tab pos="234950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Комплект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государственной</a:t>
            </a:r>
            <a:r>
              <a:rPr sz="10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символики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(флаг,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герб)</a:t>
            </a:r>
            <a:endParaRPr sz="1000">
              <a:latin typeface="Tahoma"/>
              <a:cs typeface="Tahoma"/>
            </a:endParaRPr>
          </a:p>
          <a:p>
            <a:pPr marL="234315" indent="-208915">
              <a:lnSpc>
                <a:spcPct val="100000"/>
              </a:lnSpc>
              <a:spcBef>
                <a:spcPts val="600"/>
              </a:spcBef>
              <a:buSzPct val="150000"/>
              <a:buFont typeface="Wingdings"/>
              <a:buChar char=""/>
              <a:tabLst>
                <a:tab pos="234950"/>
              </a:tabLst>
            </a:pP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Общая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концепция</a:t>
            </a:r>
            <a:r>
              <a:rPr sz="10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организации</a:t>
            </a:r>
            <a:r>
              <a:rPr sz="10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внутришкольного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пространства</a:t>
            </a:r>
            <a:endParaRPr sz="1000">
              <a:latin typeface="Tahoma"/>
              <a:cs typeface="Tahoma"/>
            </a:endParaRPr>
          </a:p>
          <a:p>
            <a:pPr marL="234315" indent="-208915">
              <a:lnSpc>
                <a:spcPct val="100000"/>
              </a:lnSpc>
              <a:spcBef>
                <a:spcPts val="605"/>
              </a:spcBef>
              <a:buSzPct val="150000"/>
              <a:buFont typeface="Wingdings"/>
              <a:buChar char=""/>
              <a:tabLst>
                <a:tab pos="234950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Бренд</a:t>
            </a:r>
            <a:r>
              <a:rPr sz="10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(узнаваемый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стиль)</a:t>
            </a:r>
            <a:endParaRPr sz="1000">
              <a:latin typeface="Tahoma"/>
              <a:cs typeface="Tahoma"/>
            </a:endParaRPr>
          </a:p>
          <a:p>
            <a:pPr marL="234315" indent="-208915">
              <a:lnSpc>
                <a:spcPct val="100000"/>
              </a:lnSpc>
              <a:spcBef>
                <a:spcPts val="600"/>
              </a:spcBef>
              <a:buSzPct val="150000"/>
              <a:buFont typeface="Wingdings"/>
              <a:buChar char=""/>
              <a:tabLst>
                <a:tab pos="234950"/>
              </a:tabLst>
            </a:pP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Г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им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н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ш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к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л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ы</a:t>
            </a:r>
            <a:endParaRPr sz="1000">
              <a:latin typeface="Tahoma"/>
              <a:cs typeface="Tahoma"/>
            </a:endParaRPr>
          </a:p>
          <a:p>
            <a:pPr marL="234315" indent="-208915">
              <a:lnSpc>
                <a:spcPct val="100000"/>
              </a:lnSpc>
              <a:spcBef>
                <a:spcPts val="600"/>
              </a:spcBef>
              <a:buSzPct val="150000"/>
              <a:buFont typeface="Wingdings"/>
              <a:buChar char=""/>
              <a:tabLst>
                <a:tab pos="234950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Уголки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 с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государственной</a:t>
            </a:r>
            <a:r>
              <a:rPr sz="10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символикой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 в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классных</a:t>
            </a:r>
            <a:r>
              <a:rPr sz="10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кабинетах</a:t>
            </a:r>
            <a:endParaRPr sz="1000">
              <a:latin typeface="Tahoma"/>
              <a:cs typeface="Tahoma"/>
            </a:endParaRPr>
          </a:p>
          <a:p>
            <a:pPr marL="234315" indent="-208915">
              <a:lnSpc>
                <a:spcPct val="100000"/>
              </a:lnSpc>
              <a:spcBef>
                <a:spcPts val="600"/>
              </a:spcBef>
              <a:buSzPct val="150000"/>
              <a:buFont typeface="Wingdings"/>
              <a:buChar char=""/>
              <a:tabLst>
                <a:tab pos="234950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Медиацентр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(школьное ТВ, школьное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радио, школьная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газета)</a:t>
            </a:r>
            <a:endParaRPr sz="1000">
              <a:latin typeface="Tahoma"/>
              <a:cs typeface="Tahoma"/>
            </a:endParaRPr>
          </a:p>
          <a:p>
            <a:pPr marL="221615" indent="-209550">
              <a:lnSpc>
                <a:spcPct val="100000"/>
              </a:lnSpc>
              <a:spcBef>
                <a:spcPts val="570"/>
              </a:spcBef>
              <a:buSzPct val="150000"/>
              <a:buFont typeface="Wingdings"/>
              <a:buChar char=""/>
              <a:tabLst>
                <a:tab pos="222250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Прое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к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т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«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Ор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л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ят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Ро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сс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»</a:t>
            </a:r>
            <a:endParaRPr sz="1000">
              <a:latin typeface="Tahoma"/>
              <a:cs typeface="Tahoma"/>
            </a:endParaRPr>
          </a:p>
          <a:p>
            <a:pPr marL="221615" indent="-209550">
              <a:lnSpc>
                <a:spcPct val="100000"/>
              </a:lnSpc>
              <a:spcBef>
                <a:spcPts val="600"/>
              </a:spcBef>
              <a:buSzPct val="150000"/>
              <a:buFont typeface="Wingdings"/>
              <a:buChar char=""/>
              <a:tabLst>
                <a:tab pos="222250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Первичное</a:t>
            </a:r>
            <a:r>
              <a:rPr sz="10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отделение</a:t>
            </a:r>
            <a:r>
              <a:rPr sz="10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РДШ</a:t>
            </a:r>
            <a:endParaRPr sz="1000">
              <a:latin typeface="Tahoma"/>
              <a:cs typeface="Tahoma"/>
            </a:endParaRPr>
          </a:p>
          <a:p>
            <a:pPr marL="221615" indent="-209550">
              <a:lnSpc>
                <a:spcPct val="100000"/>
              </a:lnSpc>
              <a:spcBef>
                <a:spcPts val="600"/>
              </a:spcBef>
              <a:buSzPct val="150000"/>
              <a:buFont typeface="Wingdings"/>
              <a:buChar char=""/>
              <a:tabLst>
                <a:tab pos="222250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Представительства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детских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молодежных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общественных</a:t>
            </a:r>
            <a:endParaRPr sz="1000">
              <a:latin typeface="Tahoma"/>
              <a:cs typeface="Tahoma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объединений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(«Юнармия»,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«Большая</a:t>
            </a:r>
            <a:r>
              <a:rPr sz="10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перемена»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др.)</a:t>
            </a:r>
            <a:endParaRPr sz="1000">
              <a:latin typeface="Tahoma"/>
              <a:cs typeface="Tahoma"/>
            </a:endParaRPr>
          </a:p>
          <a:p>
            <a:pPr marL="220979" indent="-208915">
              <a:lnSpc>
                <a:spcPct val="100000"/>
              </a:lnSpc>
              <a:spcBef>
                <a:spcPts val="300"/>
              </a:spcBef>
              <a:buSzPct val="150000"/>
              <a:buFont typeface="Wingdings"/>
              <a:buChar char=""/>
              <a:tabLst>
                <a:tab pos="221615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Со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т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б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у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ч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ю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щ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их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я</a:t>
            </a:r>
            <a:endParaRPr sz="1000">
              <a:latin typeface="Tahoma"/>
              <a:cs typeface="Tahoma"/>
            </a:endParaRPr>
          </a:p>
          <a:p>
            <a:pPr marL="220979" indent="-208915">
              <a:lnSpc>
                <a:spcPct val="100000"/>
              </a:lnSpc>
              <a:spcBef>
                <a:spcPts val="600"/>
              </a:spcBef>
              <a:buSzPct val="150000"/>
              <a:buFont typeface="Wingdings"/>
              <a:buChar char=""/>
              <a:tabLst>
                <a:tab pos="221615"/>
              </a:tabLst>
            </a:pP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Ш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т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б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в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пит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те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л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ь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но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й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р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аб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от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ы</a:t>
            </a:r>
            <a:endParaRPr sz="1000">
              <a:latin typeface="Tahoma"/>
              <a:cs typeface="Tahoma"/>
            </a:endParaRPr>
          </a:p>
          <a:p>
            <a:pPr marL="220979" indent="-208915">
              <a:lnSpc>
                <a:spcPct val="100000"/>
              </a:lnSpc>
              <a:spcBef>
                <a:spcPts val="600"/>
              </a:spcBef>
              <a:buSzPct val="150000"/>
              <a:buFont typeface="Wingdings"/>
              <a:buChar char=""/>
              <a:tabLst>
                <a:tab pos="221615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Совет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родителей/Совет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отцов</a:t>
            </a:r>
            <a:endParaRPr sz="1000">
              <a:latin typeface="Tahoma"/>
              <a:cs typeface="Tahoma"/>
            </a:endParaRPr>
          </a:p>
          <a:p>
            <a:pPr marL="184785" marR="400685" indent="-172720">
              <a:lnSpc>
                <a:spcPct val="100000"/>
              </a:lnSpc>
              <a:spcBef>
                <a:spcPts val="390"/>
              </a:spcBef>
              <a:buClr>
                <a:srgbClr val="031B83"/>
              </a:buClr>
              <a:buSzPct val="150000"/>
              <a:buFont typeface="Wingdings"/>
              <a:buChar char=""/>
              <a:tabLst>
                <a:tab pos="222250"/>
              </a:tabLst>
            </a:pPr>
            <a:r>
              <a:rPr/>
              <a:t>	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Советник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директора 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по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воспитанию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взаимодействию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с </a:t>
            </a:r>
            <a:r>
              <a:rPr sz="1000" spc="-3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детскими</a:t>
            </a:r>
            <a:r>
              <a:rPr sz="10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общественными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объединениями</a:t>
            </a:r>
            <a:endParaRPr sz="1000">
              <a:latin typeface="Tahoma"/>
              <a:cs typeface="Tahoma"/>
            </a:endParaRPr>
          </a:p>
          <a:p>
            <a:pPr marL="184785" marR="383540" indent="-172720">
              <a:lnSpc>
                <a:spcPct val="100000"/>
              </a:lnSpc>
              <a:spcBef>
                <a:spcPts val="600"/>
              </a:spcBef>
              <a:buClr>
                <a:srgbClr val="031B83"/>
              </a:buClr>
              <a:buSzPct val="150000"/>
              <a:buFont typeface="Wingdings"/>
              <a:buChar char=""/>
              <a:tabLst>
                <a:tab pos="222250"/>
              </a:tabLst>
            </a:pPr>
            <a:r>
              <a:rPr/>
              <a:t>	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Повышение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квалификации</a:t>
            </a:r>
            <a:r>
              <a:rPr sz="10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педагогических</a:t>
            </a:r>
            <a:r>
              <a:rPr sz="10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работников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в </a:t>
            </a:r>
            <a:r>
              <a:rPr sz="1000" spc="-3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сфере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воспитания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65847" y="484631"/>
            <a:ext cx="1657985" cy="149860"/>
            <a:chOff x="7165847" y="484631"/>
            <a:chExt cx="1657985" cy="149860"/>
          </a:xfrm>
        </p:grpSpPr>
        <p:sp>
          <p:nvSpPr>
            <p:cNvPr id="13" name="object 13"/>
            <p:cNvSpPr/>
            <p:nvPr/>
          </p:nvSpPr>
          <p:spPr>
            <a:xfrm>
              <a:off x="7165847" y="608076"/>
              <a:ext cx="1657985" cy="0"/>
            </a:xfrm>
            <a:custGeom>
              <a:rect l="l" t="t" r="r" b="b"/>
              <a:pathLst>
                <a:path w="1657983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50707" y="484631"/>
              <a:ext cx="108203" cy="10820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940808" y="484631"/>
            <a:ext cx="1659889" cy="149860"/>
            <a:chOff x="4940808" y="484631"/>
            <a:chExt cx="1659889" cy="149860"/>
          </a:xfrm>
        </p:grpSpPr>
        <p:sp>
          <p:nvSpPr>
            <p:cNvPr id="16" name="object 16"/>
            <p:cNvSpPr/>
            <p:nvPr/>
          </p:nvSpPr>
          <p:spPr>
            <a:xfrm>
              <a:off x="4940808" y="608076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940808" y="484631"/>
              <a:ext cx="108203" cy="10820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762500" y="1484375"/>
            <a:ext cx="2125980" cy="495300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6985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5"/>
              </a:spcBef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7620">
              <a:lnSpc>
                <a:spcPct val="100000"/>
              </a:lnSpc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7620">
              <a:lnSpc>
                <a:spcPct val="100000"/>
              </a:lnSpc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7620">
              <a:lnSpc>
                <a:spcPct val="100000"/>
              </a:lnSpc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6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6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6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6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Wingdings"/>
              <a:cs typeface="Wingdings"/>
            </a:endParaRPr>
          </a:p>
          <a:p>
            <a:pPr marL="7620">
              <a:lnSpc>
                <a:spcPct val="100000"/>
              </a:lnSpc>
              <a:spcBef>
                <a:spcPts val="5"/>
              </a:spcBef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6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Wingdings"/>
              <a:cs typeface="Wingdings"/>
            </a:endParaRPr>
          </a:p>
          <a:p>
            <a:pPr marL="7620">
              <a:lnSpc>
                <a:spcPct val="100000"/>
              </a:lnSpc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7620">
              <a:lnSpc>
                <a:spcPct val="100000"/>
              </a:lnSpc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Wingdings"/>
              <a:cs typeface="Wingdings"/>
            </a:endParaRPr>
          </a:p>
          <a:p>
            <a:pPr marL="7620">
              <a:lnSpc>
                <a:spcPct val="100000"/>
              </a:lnSpc>
              <a:spcBef>
                <a:spcPts val="5"/>
              </a:spcBef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7620" marR="920115">
              <a:lnSpc>
                <a:spcPct val="100000"/>
              </a:lnSpc>
              <a:spcBef>
                <a:spcPts val="500"/>
              </a:spcBef>
            </a:pP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К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у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р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п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овы</a:t>
            </a: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ш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1000" b="1" spc="-20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я 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квалификации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ahoma"/>
              <a:cs typeface="Tahoma"/>
            </a:endParaRPr>
          </a:p>
          <a:p>
            <a:pPr marL="7620">
              <a:lnSpc>
                <a:spcPct val="100000"/>
              </a:lnSpc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Wingdings"/>
              <a:cs typeface="Wingdings"/>
            </a:endParaRPr>
          </a:p>
          <a:p>
            <a:pPr marL="7620">
              <a:lnSpc>
                <a:spcPct val="100000"/>
              </a:lnSpc>
              <a:spcBef>
                <a:spcPts val="5"/>
              </a:spcBef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6313" y="2930778"/>
            <a:ext cx="210820" cy="93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47625">
              <a:lnSpc>
                <a:spcPts val="1785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ts val="1785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88758" y="4176471"/>
            <a:ext cx="150495" cy="93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ts val="176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ts val="176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35465" y="4677917"/>
            <a:ext cx="175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11745" y="1262888"/>
            <a:ext cx="175260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95841" y="1262888"/>
            <a:ext cx="215265" cy="344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20320">
              <a:lnSpc>
                <a:spcPct val="100000"/>
              </a:lnSpc>
              <a:spcBef>
                <a:spcPts val="53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20320">
              <a:lnSpc>
                <a:spcPct val="10000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20320">
              <a:lnSpc>
                <a:spcPct val="10000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20320">
              <a:lnSpc>
                <a:spcPct val="10000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20320">
              <a:lnSpc>
                <a:spcPct val="10000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20320">
              <a:lnSpc>
                <a:spcPct val="10000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40005">
              <a:lnSpc>
                <a:spcPct val="100000"/>
              </a:lnSpc>
              <a:spcBef>
                <a:spcPts val="25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40005">
              <a:lnSpc>
                <a:spcPct val="100000"/>
              </a:lnSpc>
              <a:spcBef>
                <a:spcPts val="3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40005">
              <a:lnSpc>
                <a:spcPct val="10000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52069">
              <a:lnSpc>
                <a:spcPct val="100000"/>
              </a:lnSpc>
              <a:spcBef>
                <a:spcPts val="835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52069">
              <a:lnSpc>
                <a:spcPct val="100000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88758" y="5145785"/>
            <a:ext cx="1642745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Курсы повышения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квалификации,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непрерывное </a:t>
            </a:r>
            <a:r>
              <a:rPr sz="1000" spc="-29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повышение</a:t>
            </a:r>
            <a:r>
              <a:rPr sz="1000" spc="-5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квалификации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81057" y="4792217"/>
            <a:ext cx="149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81057" y="5084826"/>
            <a:ext cx="2437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Курсы повышения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квалификации,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непрерывное повышение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квалификации,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повышение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квалификации</a:t>
            </a:r>
            <a:r>
              <a:rPr sz="10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управленческих </a:t>
            </a:r>
            <a:r>
              <a:rPr sz="1000" spc="-29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команд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3879" y="5867400"/>
            <a:ext cx="289262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"/>
              <a:tabLst>
                <a:tab pos="185420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Летние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тематические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смены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школьном</a:t>
            </a:r>
            <a:r>
              <a:rPr sz="10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лагере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6303" y="6129629"/>
            <a:ext cx="29559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"/>
              <a:tabLst>
                <a:tab pos="185420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Наличие</a:t>
            </a:r>
            <a:r>
              <a:rPr sz="10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комнаты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/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уголка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«Большой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перемены»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1309" y="669416"/>
            <a:ext cx="4093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Критерии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единого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образовательного пространства </a:t>
            </a:r>
            <a:r>
              <a:rPr sz="1200" spc="-36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(разрабатываемые</a:t>
            </a:r>
            <a:r>
              <a:rPr sz="1200" spc="2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документы)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46925" y="5689498"/>
            <a:ext cx="149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34225" y="6146698"/>
            <a:ext cx="175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63989" y="5689498"/>
            <a:ext cx="149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51289" y="6146698"/>
            <a:ext cx="175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865356" y="6387490"/>
            <a:ext cx="1460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>
                <a:solidFill>
                  <a:srgbClr val="808080"/>
                </a:solidFill>
                <a:latin typeface="Microsoft Sans Serif"/>
                <a:cs typeface="Microsoft Sans Serif"/>
              </a:rPr>
              <a:t>8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0"/>
            <a:ext cx="6858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00062"/>
            <a:ext cx="10953110" cy="63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1450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0"/>
            <a:ext cx="6858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4314825" cy="5753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52401"/>
            <a:ext cx="3962400" cy="2971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033712"/>
            <a:ext cx="4876190" cy="38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2939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0"/>
            <a:ext cx="6858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0" y="93394"/>
            <a:ext cx="4117975" cy="3088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"/>
            <a:ext cx="4467225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7457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0"/>
            <a:ext cx="6858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07" y="0"/>
            <a:ext cx="3352800" cy="3352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251200"/>
            <a:ext cx="2649682" cy="35329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90055"/>
            <a:ext cx="3148370" cy="4724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5515" y="22098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7130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071"/>
            <a:ext cx="6858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4064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28600"/>
            <a:ext cx="406400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82" y="2624895"/>
            <a:ext cx="4693516" cy="3520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648" y="3512452"/>
            <a:ext cx="4348018" cy="3261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4250" y="-170104"/>
            <a:ext cx="3416300" cy="45550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5154" y="3657600"/>
            <a:ext cx="4406178" cy="44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6520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1627" y="47244"/>
            <a:ext cx="492252" cy="5394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3366" y="112521"/>
            <a:ext cx="20853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5">
                <a:solidFill>
                  <a:srgbClr val="031B83"/>
                </a:solidFill>
                <a:latin typeface="Verdana"/>
                <a:cs typeface="Verdana"/>
              </a:rPr>
              <a:t>Творчество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9245" y="781939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Б</a:t>
            </a:r>
            <a:r>
              <a:rPr sz="1200" b="1" spc="-30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З</a:t>
            </a:r>
            <a:r>
              <a:rPr sz="1200" b="1" spc="-25">
                <a:solidFill>
                  <a:srgbClr val="008000"/>
                </a:solidFill>
                <a:latin typeface="Tahoma"/>
                <a:cs typeface="Tahoma"/>
              </a:rPr>
              <a:t>О</a:t>
            </a: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1200" b="1" spc="-25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1200" b="1">
                <a:solidFill>
                  <a:srgbClr val="008000"/>
                </a:solidFill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9308" y="1047051"/>
            <a:ext cx="11002010" cy="219710"/>
          </a:xfrm>
          <a:custGeom>
            <a:rect l="l" t="t" r="r" b="b"/>
            <a:pathLst>
              <a:path w="11002010" h="219709">
                <a:moveTo>
                  <a:pt x="11001629" y="0"/>
                </a:moveTo>
                <a:lnTo>
                  <a:pt x="0" y="0"/>
                </a:lnTo>
                <a:lnTo>
                  <a:pt x="0" y="219392"/>
                </a:lnTo>
                <a:lnTo>
                  <a:pt x="11001629" y="219392"/>
                </a:lnTo>
                <a:lnTo>
                  <a:pt x="11001629" y="0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206990" y="834898"/>
            <a:ext cx="617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П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ЛН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Ы</a:t>
            </a:r>
            <a:r>
              <a:rPr sz="1000" b="1" spc="-5">
                <a:solidFill>
                  <a:srgbClr val="031B83"/>
                </a:solidFill>
                <a:latin typeface="Tahoma"/>
                <a:cs typeface="Tahoma"/>
              </a:rPr>
              <a:t>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2358" y="834898"/>
            <a:ext cx="643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b="1" spc="-25">
                <a:solidFill>
                  <a:srgbClr val="031B83"/>
                </a:solidFill>
                <a:latin typeface="Tahoma"/>
                <a:cs typeface="Tahoma"/>
              </a:rPr>
              <a:t>Р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1000" b="1" spc="-25">
                <a:solidFill>
                  <a:srgbClr val="031B83"/>
                </a:solidFill>
                <a:latin typeface="Tahoma"/>
                <a:cs typeface="Tahoma"/>
              </a:rPr>
              <a:t>Д</a:t>
            </a: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НИ</a:t>
            </a:r>
            <a:r>
              <a:rPr sz="1000" b="1" spc="-5">
                <a:solidFill>
                  <a:srgbClr val="031B83"/>
                </a:solidFill>
                <a:latin typeface="Tahoma"/>
                <a:cs typeface="Tahoma"/>
              </a:rPr>
              <a:t>Й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473183" y="548640"/>
            <a:ext cx="1659889" cy="149860"/>
            <a:chOff x="9473183" y="548640"/>
            <a:chExt cx="1659889" cy="149860"/>
          </a:xfrm>
        </p:grpSpPr>
        <p:sp>
          <p:nvSpPr>
            <p:cNvPr id="9" name="object 9"/>
            <p:cNvSpPr/>
            <p:nvPr/>
          </p:nvSpPr>
          <p:spPr>
            <a:xfrm>
              <a:off x="9473183" y="672084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998707" y="548640"/>
              <a:ext cx="108203" cy="10820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210043" y="548640"/>
            <a:ext cx="1657985" cy="149860"/>
            <a:chOff x="7210043" y="548640"/>
            <a:chExt cx="1657985" cy="149860"/>
          </a:xfrm>
        </p:grpSpPr>
        <p:sp>
          <p:nvSpPr>
            <p:cNvPr id="12" name="object 12"/>
            <p:cNvSpPr/>
            <p:nvPr/>
          </p:nvSpPr>
          <p:spPr>
            <a:xfrm>
              <a:off x="7210043" y="672084"/>
              <a:ext cx="1657985" cy="0"/>
            </a:xfrm>
            <a:custGeom>
              <a:rect l="l" t="t" r="r" b="b"/>
              <a:pathLst>
                <a:path w="1657983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94903" y="548640"/>
              <a:ext cx="108203" cy="10820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945379" y="548640"/>
            <a:ext cx="1659889" cy="149860"/>
            <a:chOff x="4945379" y="548640"/>
            <a:chExt cx="1659889" cy="149860"/>
          </a:xfrm>
        </p:grpSpPr>
        <p:sp>
          <p:nvSpPr>
            <p:cNvPr id="15" name="object 15"/>
            <p:cNvSpPr/>
            <p:nvPr/>
          </p:nvSpPr>
          <p:spPr>
            <a:xfrm>
              <a:off x="4945379" y="672084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945379" y="548640"/>
              <a:ext cx="108203" cy="10820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78891" y="5603849"/>
            <a:ext cx="381063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SzPct val="150000"/>
              <a:buFont typeface="Wingdings"/>
              <a:buChar char=""/>
              <a:tabLst>
                <a:tab pos="185420"/>
              </a:tabLst>
            </a:pP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Работа </a:t>
            </a:r>
            <a:r>
              <a:rPr sz="1100">
                <a:solidFill>
                  <a:srgbClr val="031B83"/>
                </a:solidFill>
                <a:latin typeface="Tahoma"/>
                <a:cs typeface="Tahoma"/>
              </a:rPr>
              <a:t>с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мобильными учебными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комплексами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(кванториумы,</a:t>
            </a:r>
            <a:r>
              <a:rPr sz="11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лаборатория</a:t>
            </a:r>
            <a:r>
              <a:rPr sz="11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безопасности,</a:t>
            </a:r>
            <a:r>
              <a:rPr sz="1100" spc="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библиотечные </a:t>
            </a:r>
            <a:r>
              <a:rPr sz="1100" spc="-3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комплексы </a:t>
            </a:r>
            <a:r>
              <a:rPr sz="110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1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др.)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31B83"/>
              </a:buClr>
              <a:buFont typeface="Wingdings"/>
              <a:buChar char=""/>
            </a:pPr>
            <a:endParaRPr sz="1050">
              <a:latin typeface="Tahoma"/>
              <a:cs typeface="Tahoma"/>
            </a:endParaRPr>
          </a:p>
          <a:p>
            <a:pPr marL="184785" marR="583565" indent="-172720">
              <a:lnSpc>
                <a:spcPct val="100000"/>
              </a:lnSpc>
              <a:spcBef>
                <a:spcPts val="5"/>
              </a:spcBef>
              <a:buSzPct val="150000"/>
              <a:buFont typeface="Wingdings"/>
              <a:buChar char=""/>
              <a:tabLst>
                <a:tab pos="185420"/>
              </a:tabLst>
            </a:pP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Школа полного дня: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внеурочная деятельность </a:t>
            </a:r>
            <a:r>
              <a:rPr sz="1100">
                <a:solidFill>
                  <a:srgbClr val="031B83"/>
                </a:solidFill>
                <a:latin typeface="Tahoma"/>
                <a:cs typeface="Tahoma"/>
              </a:rPr>
              <a:t>и </a:t>
            </a:r>
            <a:r>
              <a:rPr sz="1100" spc="-3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дополнительное</a:t>
            </a:r>
            <a:r>
              <a:rPr sz="11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образование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9744" y="1371600"/>
            <a:ext cx="2124710" cy="522605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67310" rIns="0" bIns="0" rtlCol="0">
            <a:spAutoFit/>
          </a:bodyPr>
          <a:lstStyle/>
          <a:p>
            <a:pPr marL="6985" marR="384175">
              <a:lnSpc>
                <a:spcPct val="101099"/>
              </a:lnSpc>
              <a:spcBef>
                <a:spcPts val="530"/>
              </a:spcBef>
              <a:buSzPct val="133333"/>
              <a:buFont typeface="Wingdings"/>
              <a:buChar char=""/>
              <a:tabLst>
                <a:tab pos="149860"/>
              </a:tabLst>
            </a:pP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мене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1</a:t>
            </a:r>
            <a:r>
              <a:rPr sz="900" b="1" spc="-35">
                <a:solidFill>
                  <a:srgbClr val="008000"/>
                </a:solidFill>
                <a:latin typeface="Tahoma"/>
                <a:cs typeface="Tahoma"/>
              </a:rPr>
              <a:t> п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рогр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мм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 п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о</a:t>
            </a:r>
            <a:r>
              <a:rPr sz="900" b="1" spc="-4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3 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направленностям</a:t>
            </a:r>
            <a:r>
              <a:rPr sz="900" b="1" spc="-3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15">
                <a:solidFill>
                  <a:srgbClr val="008000"/>
                </a:solidFill>
                <a:latin typeface="Tahoma"/>
                <a:cs typeface="Tahoma"/>
              </a:rPr>
              <a:t>ДОД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har char=""/>
            </a:pPr>
            <a:endParaRPr sz="1100">
              <a:latin typeface="Tahoma"/>
              <a:cs typeface="Tahoma"/>
            </a:endParaRPr>
          </a:p>
          <a:p>
            <a:pPr marL="6985" marR="603885">
              <a:lnSpc>
                <a:spcPct val="100000"/>
              </a:lnSpc>
              <a:spcBef>
                <a:spcPts val="955"/>
              </a:spcBef>
              <a:buSzPct val="150000"/>
              <a:buFont typeface="Wingdings"/>
              <a:buChar char=""/>
              <a:tabLst>
                <a:tab pos="173990"/>
              </a:tabLst>
            </a:pP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уч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ти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к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лю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ч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ев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х  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все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ро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сс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ий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к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х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 ко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кур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х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, 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фестивалях,</a:t>
            </a:r>
            <a:r>
              <a:rPr sz="900" b="1" spc="-4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олимпиадах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har char=""/>
            </a:pPr>
            <a:endParaRPr sz="1100">
              <a:latin typeface="Tahoma"/>
              <a:cs typeface="Tahoma"/>
            </a:endParaRPr>
          </a:p>
          <a:p>
            <a:pPr marL="6985">
              <a:lnSpc>
                <a:spcPct val="100000"/>
              </a:lnSpc>
              <a:spcBef>
                <a:spcPts val="955"/>
              </a:spcBef>
              <a:buSzPct val="150000"/>
              <a:buFont typeface="Wingdings"/>
              <a:buChar char=""/>
              <a:tabLst>
                <a:tab pos="173990"/>
              </a:tabLst>
            </a:pP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школьный музей, школьный 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театр/хор/музыкальный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коллектив/изобразительная</a:t>
            </a:r>
            <a:r>
              <a:rPr sz="900" b="1" spc="5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студия, </a:t>
            </a:r>
            <a:r>
              <a:rPr sz="900" b="1" spc="-25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шко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льн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й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 т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ур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т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к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й</a:t>
            </a:r>
            <a:r>
              <a:rPr sz="900" b="1" spc="-5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к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л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у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б</a:t>
            </a:r>
            <a:r>
              <a:rPr sz="900" b="1" spc="-5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900" b="1" spc="-3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д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р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.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(1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-  2</a:t>
            </a:r>
            <a:r>
              <a:rPr sz="900" b="1" spc="-5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позиции)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har char="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"/>
            </a:pPr>
            <a:endParaRPr sz="1150">
              <a:latin typeface="Tahoma"/>
              <a:cs typeface="Tahoma"/>
            </a:endParaRPr>
          </a:p>
          <a:p>
            <a:pPr marL="6985" marR="17780">
              <a:lnSpc>
                <a:spcPct val="100000"/>
              </a:lnSpc>
              <a:buSzPct val="150000"/>
              <a:buFont typeface="Wingdings"/>
              <a:buChar char=""/>
              <a:tabLst>
                <a:tab pos="173990"/>
              </a:tabLst>
            </a:pP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се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т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ев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о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з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аи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м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о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де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й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т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3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с 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орг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ани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з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ц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иям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900" b="1" spc="-1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ку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льт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ур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и 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ку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сс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т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,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к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ант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ор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у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м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,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м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об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ильн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е 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к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ант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ор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у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м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,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Д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К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,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I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T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-кубы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,</a:t>
            </a:r>
            <a:r>
              <a:rPr sz="900" b="1" spc="-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«Т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очк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и 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ро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та»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,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э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ко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тан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ц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ии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,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р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т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у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альн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й 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ко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ц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р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тн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й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з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л</a:t>
            </a:r>
            <a:r>
              <a:rPr sz="900" b="1" spc="-4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(н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3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м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ее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,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ч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м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1 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организацией)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har char="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"/>
            </a:pPr>
            <a:endParaRPr sz="950">
              <a:latin typeface="Tahoma"/>
              <a:cs typeface="Tahoma"/>
            </a:endParaRPr>
          </a:p>
          <a:p>
            <a:pPr marL="6985" marR="222250">
              <a:lnSpc>
                <a:spcPct val="100000"/>
              </a:lnSpc>
              <a:buSzPct val="150000"/>
              <a:buFont typeface="Wingdings"/>
              <a:buChar char=""/>
              <a:tabLst>
                <a:tab pos="173990"/>
              </a:tabLst>
            </a:pP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Л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т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й</a:t>
            </a:r>
            <a:r>
              <a:rPr sz="900" b="1" spc="-3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ла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г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р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ь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 (т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ем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ати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ч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ес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к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е  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смены)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ahoma"/>
              <a:cs typeface="Tahoma"/>
            </a:endParaRPr>
          </a:p>
          <a:p>
            <a:pPr marL="6985">
              <a:lnSpc>
                <a:spcPct val="100000"/>
              </a:lnSpc>
            </a:pPr>
            <a:r>
              <a:rPr sz="18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8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Wingdings"/>
              <a:cs typeface="Wingdings"/>
            </a:endParaRPr>
          </a:p>
          <a:p>
            <a:pPr marL="6985">
              <a:lnSpc>
                <a:spcPct val="100000"/>
              </a:lnSpc>
            </a:pPr>
            <a:r>
              <a:rPr sz="18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80580" y="1382395"/>
            <a:ext cx="1612900" cy="3035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75"/>
              </a:spcBef>
              <a:buClr>
                <a:srgbClr val="001F5F"/>
              </a:buClr>
              <a:buSzPct val="166666"/>
              <a:buFont typeface="Wingdings"/>
              <a:buChar char=""/>
              <a:tabLst>
                <a:tab pos="198755"/>
              </a:tabLst>
            </a:pP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не</a:t>
            </a:r>
            <a:r>
              <a:rPr sz="9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менее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1</a:t>
            </a:r>
            <a:r>
              <a:rPr sz="900" spc="-6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программы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по</a:t>
            </a:r>
            <a:r>
              <a:rPr sz="9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4 </a:t>
            </a:r>
            <a:r>
              <a:rPr sz="900" spc="-26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направленностям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ДОД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80580" y="1919096"/>
            <a:ext cx="197103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150000"/>
              <a:buFont typeface="Wingdings"/>
              <a:buChar char=""/>
              <a:tabLst>
                <a:tab pos="18224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участие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9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победа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на</a:t>
            </a:r>
            <a:r>
              <a:rPr sz="9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региональном </a:t>
            </a:r>
            <a:r>
              <a:rPr sz="900" spc="-26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уровне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ключевых всероссийских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конкурсах,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фестивалях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,</a:t>
            </a:r>
            <a:r>
              <a:rPr sz="9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олимпиадах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80580" y="2620136"/>
            <a:ext cx="2033270" cy="848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90" indent="-136525">
              <a:lnSpc>
                <a:spcPts val="1225"/>
              </a:lnSpc>
              <a:buSzPct val="138888"/>
              <a:buFont typeface="Wingdings"/>
              <a:buChar char=""/>
              <a:tabLst>
                <a:tab pos="14922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школьный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музей,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школьный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театр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35"/>
              </a:lnSpc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/хор/музыкальный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коллектив/изобразительная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студия,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школьный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туристский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клуб,</a:t>
            </a:r>
            <a:r>
              <a:rPr sz="9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школьный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краеведческий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стартап,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школьный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медиацентр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 и</a:t>
            </a:r>
            <a:r>
              <a:rPr sz="9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др.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(не</a:t>
            </a:r>
            <a:r>
              <a:rPr sz="9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менее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2</a:t>
            </a:r>
            <a:r>
              <a:rPr sz="900" spc="-5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позиций)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80580" y="3656838"/>
            <a:ext cx="211201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150000"/>
              <a:buFont typeface="Wingdings"/>
              <a:buChar char=""/>
              <a:tabLst>
                <a:tab pos="215900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сетевое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взаимодействие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с 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организациями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культуры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 и</a:t>
            </a:r>
            <a:r>
              <a:rPr sz="9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искусств,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кванториумы,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мобильные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кванториумы,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ДНК, IT-кубы,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«Точки</a:t>
            </a:r>
            <a:r>
              <a:rPr sz="9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роста»,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экостанции,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виртуальный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концертный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зал,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ведущие</a:t>
            </a:r>
            <a:r>
              <a:rPr sz="9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предприятия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региона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9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др. </a:t>
            </a:r>
            <a:r>
              <a:rPr sz="900" spc="-26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(не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менее,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чем</a:t>
            </a:r>
            <a:r>
              <a:rPr sz="9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9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2</a:t>
            </a:r>
            <a:r>
              <a:rPr sz="9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организациями)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80580" y="4891532"/>
            <a:ext cx="2092960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90" indent="-136525">
              <a:lnSpc>
                <a:spcPts val="1225"/>
              </a:lnSpc>
              <a:buSzPct val="138888"/>
              <a:buFont typeface="Wingdings"/>
              <a:buChar char=""/>
              <a:tabLst>
                <a:tab pos="14922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Летний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лагерь</a:t>
            </a:r>
            <a:r>
              <a:rPr sz="9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(тематические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смены),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35"/>
              </a:lnSpc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участие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9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каникулярных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sz="9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сменах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31781" y="1406398"/>
            <a:ext cx="161417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  <a:buSzPct val="172222"/>
              <a:buFont typeface="Wingdings"/>
              <a:buChar char=""/>
              <a:tabLst>
                <a:tab pos="200660"/>
              </a:tabLst>
            </a:pP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не</a:t>
            </a:r>
            <a:r>
              <a:rPr sz="9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менее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1</a:t>
            </a:r>
            <a:r>
              <a:rPr sz="900" spc="-6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программы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по</a:t>
            </a:r>
            <a:r>
              <a:rPr sz="9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6 </a:t>
            </a:r>
            <a:r>
              <a:rPr sz="900" spc="-26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направленностям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ДОД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31781" y="1985898"/>
            <a:ext cx="2033270" cy="147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655">
              <a:lnSpc>
                <a:spcPct val="100000"/>
              </a:lnSpc>
              <a:spcBef>
                <a:spcPts val="100"/>
              </a:spcBef>
              <a:buSzPct val="150000"/>
              <a:buFont typeface="Wingdings"/>
              <a:buChar char=""/>
              <a:tabLst>
                <a:tab pos="18224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участие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и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победа 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на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всероссийском </a:t>
            </a:r>
            <a:r>
              <a:rPr sz="900" spc="-27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уровне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ключевых всероссийских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конкурсах,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фестивалях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,</a:t>
            </a:r>
            <a:r>
              <a:rPr sz="9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олимпиадах;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участие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9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конференциях</a:t>
            </a:r>
            <a:endParaRPr sz="900">
              <a:latin typeface="Tahoma"/>
              <a:cs typeface="Tahoma"/>
            </a:endParaRPr>
          </a:p>
          <a:p>
            <a:pPr marL="148590" indent="-136525">
              <a:lnSpc>
                <a:spcPts val="1575"/>
              </a:lnSpc>
              <a:spcBef>
                <a:spcPts val="150"/>
              </a:spcBef>
              <a:buSzPct val="150000"/>
              <a:buFont typeface="Wingdings"/>
              <a:buChar char=""/>
              <a:tabLst>
                <a:tab pos="14922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школьный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музей,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школьный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театр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35"/>
              </a:lnSpc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/хор/музыкальный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коллектив/изобразительная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студия,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школьный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туристский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клуб,</a:t>
            </a:r>
            <a:r>
              <a:rPr sz="9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школьный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краеведческий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стартап,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школьный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медиацентр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 и</a:t>
            </a:r>
            <a:r>
              <a:rPr sz="9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др.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(не</a:t>
            </a:r>
            <a:r>
              <a:rPr sz="9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менее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3</a:t>
            </a:r>
            <a:r>
              <a:rPr sz="900" spc="-5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позиций)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31781" y="3723513"/>
            <a:ext cx="206311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150000"/>
              <a:buFont typeface="Wingdings"/>
              <a:buChar char=""/>
              <a:tabLst>
                <a:tab pos="18224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работа 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по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сетевому взаимодействию </a:t>
            </a:r>
            <a:r>
              <a:rPr sz="900" spc="-27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10">
                <a:solidFill>
                  <a:srgbClr val="031B83"/>
                </a:solidFill>
                <a:latin typeface="Tahoma"/>
                <a:cs typeface="Tahoma"/>
              </a:rPr>
              <a:t>со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школами «базового»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и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«среднего»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уровней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31781" y="4958333"/>
            <a:ext cx="21272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150000"/>
              <a:buFont typeface="Wingdings"/>
              <a:buChar char=""/>
              <a:tabLst>
                <a:tab pos="18224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Летний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лагерь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(тематические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смены), </a:t>
            </a:r>
            <a:r>
              <a:rPr sz="900" spc="-26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участие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9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каникулярных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и 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сменах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60181" y="5694679"/>
            <a:ext cx="205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001F5F"/>
                </a:solidFill>
                <a:latin typeface="Wingdings"/>
                <a:cs typeface="Wingdings"/>
              </a:rPr>
              <a:t>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0862" y="615822"/>
            <a:ext cx="4093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Критерии</a:t>
            </a:r>
            <a:r>
              <a:rPr sz="1200" spc="19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единого</a:t>
            </a:r>
            <a:r>
              <a:rPr sz="1200" spc="18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образовательного</a:t>
            </a:r>
            <a:r>
              <a:rPr sz="1200" spc="19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пространства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0862" y="798957"/>
            <a:ext cx="3954145" cy="497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(разрабатываемые</a:t>
            </a:r>
            <a:r>
              <a:rPr sz="1200" spc="2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документы)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ahoma"/>
              <a:cs typeface="Tahoma"/>
            </a:endParaRPr>
          </a:p>
          <a:p>
            <a:pPr marL="262890" marR="396240" indent="-172720">
              <a:lnSpc>
                <a:spcPct val="101800"/>
              </a:lnSpc>
              <a:buClr>
                <a:srgbClr val="001F5F"/>
              </a:buClr>
              <a:buSzPct val="150000"/>
              <a:buFont typeface="Wingdings"/>
              <a:buChar char=""/>
              <a:tabLst>
                <a:tab pos="295275"/>
              </a:tabLst>
            </a:pPr>
            <a:r>
              <a:rPr/>
              <a:t>	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Реализация</a:t>
            </a:r>
            <a:r>
              <a:rPr sz="11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дополнительных</a:t>
            </a:r>
            <a:r>
              <a:rPr sz="11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общеобразовательных </a:t>
            </a:r>
            <a:r>
              <a:rPr sz="1100" spc="-3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программ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har char=""/>
            </a:pPr>
            <a:endParaRPr sz="1300">
              <a:latin typeface="Tahoma"/>
              <a:cs typeface="Tahoma"/>
            </a:endParaRPr>
          </a:p>
          <a:p>
            <a:pPr marL="303530" indent="-213995">
              <a:lnSpc>
                <a:spcPct val="100000"/>
              </a:lnSpc>
              <a:spcBef>
                <a:spcPts val="955"/>
              </a:spcBef>
              <a:buSzPct val="150000"/>
              <a:buFont typeface="Wingdings"/>
              <a:buChar char=""/>
              <a:tabLst>
                <a:tab pos="304165"/>
              </a:tabLst>
            </a:pP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Участие</a:t>
            </a:r>
            <a:r>
              <a:rPr sz="11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 конкурсах,</a:t>
            </a:r>
            <a:r>
              <a:rPr sz="11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фестивалях,</a:t>
            </a:r>
            <a:r>
              <a:rPr sz="11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олимпиадах,</a:t>
            </a:r>
            <a:endParaRPr sz="1100">
              <a:latin typeface="Tahoma"/>
              <a:cs typeface="Tahoma"/>
            </a:endParaRPr>
          </a:p>
          <a:p>
            <a:pPr marL="262890">
              <a:lnSpc>
                <a:spcPct val="100000"/>
              </a:lnSpc>
            </a:pP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конференциях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 marL="262890" marR="8255" indent="-172720">
              <a:lnSpc>
                <a:spcPct val="100000"/>
              </a:lnSpc>
              <a:spcBef>
                <a:spcPts val="950"/>
              </a:spcBef>
              <a:buClr>
                <a:srgbClr val="031B83"/>
              </a:buClr>
              <a:buSzPct val="150000"/>
              <a:buFont typeface="Wingdings"/>
              <a:buChar char=""/>
              <a:tabLst>
                <a:tab pos="304165"/>
              </a:tabLst>
            </a:pPr>
            <a:r>
              <a:rPr/>
              <a:t>	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Наличие объединений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(школьный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театр,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школьный музей </a:t>
            </a:r>
            <a:r>
              <a:rPr sz="1100" spc="-3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>
                <a:solidFill>
                  <a:srgbClr val="031B83"/>
                </a:solidFill>
                <a:latin typeface="Tahoma"/>
                <a:cs typeface="Tahoma"/>
              </a:rPr>
              <a:t>и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музейная педагогика,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школьный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туристский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клуб, </a:t>
            </a:r>
            <a:r>
              <a:rPr sz="11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школьный</a:t>
            </a:r>
            <a:r>
              <a:rPr sz="11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краеведческий</a:t>
            </a:r>
            <a:r>
              <a:rPr sz="1100" spc="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стартап,</a:t>
            </a:r>
            <a:r>
              <a:rPr sz="11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школьный </a:t>
            </a:r>
            <a:r>
              <a:rPr sz="11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музыкальный коллектив,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школьный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пресс-центр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(телевидение,</a:t>
            </a:r>
            <a:r>
              <a:rPr sz="11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газета,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 журнал)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"/>
            </a:pPr>
            <a:endParaRPr sz="1850">
              <a:latin typeface="Tahoma"/>
              <a:cs typeface="Tahoma"/>
            </a:endParaRPr>
          </a:p>
          <a:p>
            <a:pPr marL="262890" marR="5080" indent="-172720">
              <a:lnSpc>
                <a:spcPct val="100000"/>
              </a:lnSpc>
              <a:buClr>
                <a:srgbClr val="031B83"/>
              </a:buClr>
              <a:buSzPct val="150000"/>
              <a:buFont typeface="Wingdings"/>
              <a:buChar char=""/>
              <a:tabLst>
                <a:tab pos="304165"/>
              </a:tabLst>
            </a:pPr>
            <a:r>
              <a:rPr/>
              <a:t>	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Сетевое</a:t>
            </a:r>
            <a:r>
              <a:rPr sz="11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взаимодействие</a:t>
            </a:r>
            <a:r>
              <a:rPr sz="11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(организации</a:t>
            </a:r>
            <a:r>
              <a:rPr sz="11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культуры</a:t>
            </a:r>
            <a:r>
              <a:rPr sz="11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>
                <a:solidFill>
                  <a:srgbClr val="031B83"/>
                </a:solidFill>
                <a:latin typeface="Tahoma"/>
                <a:cs typeface="Tahoma"/>
              </a:rPr>
              <a:t>и </a:t>
            </a:r>
            <a:r>
              <a:rPr sz="11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искусств,</a:t>
            </a:r>
            <a:r>
              <a:rPr sz="11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кванториумы,</a:t>
            </a:r>
            <a:r>
              <a:rPr sz="11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мобильные</a:t>
            </a:r>
            <a:r>
              <a:rPr sz="11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кванториумы,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ДНК,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IT- </a:t>
            </a:r>
            <a:r>
              <a:rPr sz="1100" spc="-3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кубы, «Точки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роста», экостанции,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ведущие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предприятия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5">
                <a:solidFill>
                  <a:srgbClr val="031B83"/>
                </a:solidFill>
                <a:latin typeface="Tahoma"/>
                <a:cs typeface="Tahoma"/>
              </a:rPr>
              <a:t>региона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1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-20">
                <a:solidFill>
                  <a:srgbClr val="031B83"/>
                </a:solidFill>
                <a:latin typeface="Tahoma"/>
                <a:cs typeface="Tahoma"/>
              </a:rPr>
              <a:t>др.)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har char=""/>
            </a:pPr>
            <a:endParaRPr sz="1300">
              <a:latin typeface="Tahoma"/>
              <a:cs typeface="Tahoma"/>
            </a:endParaRPr>
          </a:p>
          <a:p>
            <a:pPr marL="262890" marR="151130" indent="-172720">
              <a:lnSpc>
                <a:spcPct val="100000"/>
              </a:lnSpc>
              <a:buClr>
                <a:srgbClr val="031B83"/>
              </a:buClr>
              <a:buSzPct val="150000"/>
              <a:buFont typeface="Wingdings"/>
              <a:buChar char=""/>
              <a:tabLst>
                <a:tab pos="304165"/>
              </a:tabLst>
            </a:pPr>
            <a:r>
              <a:rPr lang="ru-RU" smtClean="0"/>
              <a:t>	</a:t>
            </a:r>
            <a:r>
              <a:rPr lang="ru-RU" sz="1100" spc="-25" smtClean="0">
                <a:solidFill>
                  <a:srgbClr val="031B83"/>
                </a:solidFill>
                <a:latin typeface="Tahoma"/>
                <a:cs typeface="Tahoma"/>
              </a:rPr>
              <a:t>Летний лагерь (тематические смены), </a:t>
            </a:r>
            <a:r>
              <a:rPr lang="ru-RU" sz="1100" smtClean="0">
                <a:solidFill>
                  <a:srgbClr val="031B83"/>
                </a:solidFill>
                <a:latin typeface="Tahoma"/>
                <a:cs typeface="Tahoma"/>
              </a:rPr>
              <a:t>в </a:t>
            </a:r>
            <a:r>
              <a:rPr lang="ru-RU" sz="1100" spc="-15" smtClean="0">
                <a:solidFill>
                  <a:srgbClr val="031B83"/>
                </a:solidFill>
                <a:latin typeface="Tahoma"/>
                <a:cs typeface="Tahoma"/>
              </a:rPr>
              <a:t>том </a:t>
            </a:r>
            <a:r>
              <a:rPr lang="ru-RU" sz="1100" spc="-20" smtClean="0">
                <a:solidFill>
                  <a:srgbClr val="031B83"/>
                </a:solidFill>
                <a:latin typeface="Tahoma"/>
                <a:cs typeface="Tahoma"/>
              </a:rPr>
              <a:t>числе </a:t>
            </a:r>
            <a:r>
              <a:rPr lang="ru-RU" sz="1100" spc="-15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100" spc="-25" smtClean="0">
                <a:solidFill>
                  <a:srgbClr val="031B83"/>
                </a:solidFill>
                <a:latin typeface="Tahoma"/>
                <a:cs typeface="Tahoma"/>
              </a:rPr>
              <a:t>участие</a:t>
            </a:r>
            <a:r>
              <a:rPr lang="ru-RU" sz="1100" spc="-2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100" smtClean="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lang="ru-RU" sz="1100" spc="-25" smtClean="0">
                <a:solidFill>
                  <a:srgbClr val="031B83"/>
                </a:solidFill>
                <a:latin typeface="Tahoma"/>
                <a:cs typeface="Tahoma"/>
              </a:rPr>
              <a:t> каникулярных</a:t>
            </a:r>
            <a:r>
              <a:rPr lang="ru-RU" sz="1100" spc="-15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100" smtClean="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lang="ru-RU" sz="1100" spc="-1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100" spc="-25" err="1" smtClean="0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lang="ru-RU" sz="1100" spc="5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100" spc="-25" smtClean="0">
                <a:solidFill>
                  <a:srgbClr val="031B83"/>
                </a:solidFill>
                <a:latin typeface="Tahoma"/>
                <a:cs typeface="Tahoma"/>
              </a:rPr>
              <a:t>сменах</a:t>
            </a:r>
            <a:endParaRPr lang="ru-RU" sz="1100" smtClean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"/>
            </a:pPr>
            <a:endParaRPr sz="14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78769" y="5672429"/>
            <a:ext cx="205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001F5F"/>
                </a:solidFill>
                <a:latin typeface="Wingdings"/>
                <a:cs typeface="Wingdings"/>
              </a:rPr>
              <a:t>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08695" y="6215888"/>
            <a:ext cx="205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001F5F"/>
                </a:solidFill>
                <a:latin typeface="Wingdings"/>
                <a:cs typeface="Wingdings"/>
              </a:rPr>
              <a:t>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527030" y="6194247"/>
            <a:ext cx="205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001F5F"/>
                </a:solidFill>
                <a:latin typeface="Wingdings"/>
                <a:cs typeface="Wingdings"/>
              </a:rPr>
              <a:t>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805666" y="6479235"/>
            <a:ext cx="14605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>
                <a:solidFill>
                  <a:srgbClr val="808080"/>
                </a:solidFill>
                <a:latin typeface="Microsoft Sans Serif"/>
                <a:cs typeface="Microsoft Sans Serif"/>
              </a:rPr>
              <a:t>9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41564"/>
            <a:ext cx="6858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" y="76200"/>
            <a:ext cx="6017491" cy="45131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b="22741"/>
          <a:stretch>
            <a:fillRect/>
          </a:stretch>
        </p:blipFill>
        <p:spPr>
          <a:xfrm>
            <a:off x="4910480" y="2623705"/>
            <a:ext cx="7267665" cy="421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831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38100"/>
            <a:ext cx="6858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4876800" cy="365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400" y="189345"/>
            <a:ext cx="4857750" cy="647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73" y="3457863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4688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21" y="0"/>
            <a:ext cx="6858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1109" y="98425"/>
            <a:ext cx="4315691" cy="3236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09" y="3429000"/>
            <a:ext cx="4343400" cy="3257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119206"/>
            <a:ext cx="3743011" cy="66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9783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-1" r="109" b="5804"/>
          <a:stretch>
            <a:fillRect/>
          </a:stretch>
        </p:blipFill>
        <p:spPr>
          <a:xfrm>
            <a:off x="1" y="0"/>
            <a:ext cx="6156396" cy="3241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60743"/>
            <a:ext cx="6227517" cy="3726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t="7361" b="12182"/>
          <a:stretch>
            <a:fillRect/>
          </a:stretch>
        </p:blipFill>
        <p:spPr>
          <a:xfrm>
            <a:off x="6156397" y="-15241"/>
            <a:ext cx="6167120" cy="3220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t="9195" r="4762" b="8297"/>
          <a:stretch>
            <a:fillRect/>
          </a:stretch>
        </p:blipFill>
        <p:spPr>
          <a:xfrm>
            <a:off x="6156397" y="3205479"/>
            <a:ext cx="6167120" cy="3637280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994400" y="1645920"/>
            <a:ext cx="29464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239957" y="3037840"/>
            <a:ext cx="279963" cy="335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5994400" y="5024119"/>
            <a:ext cx="375920" cy="2336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0530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3962400" cy="2971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23650" t="9588" r="28576" b="5480"/>
          <a:stretch>
            <a:fillRect/>
          </a:stretch>
        </p:blipFill>
        <p:spPr>
          <a:xfrm>
            <a:off x="6400800" y="0"/>
            <a:ext cx="5638800" cy="563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19400"/>
            <a:ext cx="559960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6166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1627" y="47244"/>
            <a:ext cx="492252" cy="5394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3107" y="67817"/>
            <a:ext cx="3075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>
                <a:latin typeface="Verdana"/>
                <a:cs typeface="Verdana"/>
              </a:rPr>
              <a:t>Профориентация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409" y="654557"/>
            <a:ext cx="38080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70">
                <a:solidFill>
                  <a:srgbClr val="031B83"/>
                </a:solidFill>
                <a:latin typeface="Tahoma"/>
                <a:cs typeface="Tahoma"/>
              </a:rPr>
              <a:t>Критерии</a:t>
            </a:r>
            <a:r>
              <a:rPr sz="1100" spc="17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70">
                <a:solidFill>
                  <a:srgbClr val="031B83"/>
                </a:solidFill>
                <a:latin typeface="Tahoma"/>
                <a:cs typeface="Tahoma"/>
              </a:rPr>
              <a:t>единого</a:t>
            </a:r>
            <a:r>
              <a:rPr sz="1100" spc="19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75">
                <a:solidFill>
                  <a:srgbClr val="031B83"/>
                </a:solidFill>
                <a:latin typeface="Tahoma"/>
                <a:cs typeface="Tahoma"/>
              </a:rPr>
              <a:t>образовательного</a:t>
            </a:r>
            <a:r>
              <a:rPr sz="1100" spc="16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100" spc="70">
                <a:solidFill>
                  <a:srgbClr val="031B83"/>
                </a:solidFill>
                <a:latin typeface="Tahoma"/>
                <a:cs typeface="Tahoma"/>
              </a:rPr>
              <a:t>пространства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2023" y="766572"/>
          <a:ext cx="11898630" cy="6155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985">
                <a:tc>
                  <a:txBody>
                    <a:bodyPr vert="horz" wrap="square"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7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(разрабатываемые</a:t>
                      </a:r>
                      <a:r>
                        <a:rPr sz="1100" spc="1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7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документы)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68580" marB="0"/>
                </a:tc>
                <a:tc>
                  <a:txBody>
                    <a:bodyPr vert="horz" wrap="square"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БАЗОВЫЙ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2230" marB="0"/>
                </a:tc>
                <a:tc>
                  <a:txBody>
                    <a:bodyPr vert="horz" wrap="square"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b="1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СРЕДНИЙ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165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ПОЛНЫЙ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65405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2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31B8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31B8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31B8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31B8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31B8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31B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788">
                <a:tc>
                  <a:txBody>
                    <a:bodyPr vert="horz" wrap="square"/>
                    <a:lstStyle/>
                    <a:p>
                      <a:pPr marL="179705" indent="-17272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Календарный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план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профориентационной</a:t>
                      </a:r>
                      <a:r>
                        <a:rPr sz="950" spc="-5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работы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marR="461009" indent="-172720">
                        <a:lnSpc>
                          <a:spcPct val="102099"/>
                        </a:lnSpc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Включение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полномочия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заместителя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директора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ведения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комплексной </a:t>
                      </a:r>
                      <a:r>
                        <a:rPr sz="950" spc="-28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работы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профориентационной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деятельности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ОУ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indent="-17272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</a:t>
                      </a:r>
                      <a:r>
                        <a:rPr sz="95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5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мм</a:t>
                      </a:r>
                      <a:r>
                        <a:rPr sz="9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5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аб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от</a:t>
                      </a:r>
                      <a:r>
                        <a:rPr sz="9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950" spc="-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ро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sz="95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95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лям</a:t>
                      </a:r>
                      <a:r>
                        <a:rPr sz="9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и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marR="335280" indent="-172720">
                        <a:lnSpc>
                          <a:spcPct val="102099"/>
                        </a:lnSpc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Использование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регионами профориентационных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сервисов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и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программ, </a:t>
                      </a:r>
                      <a:r>
                        <a:rPr sz="95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аккредитованных </a:t>
                      </a:r>
                      <a:r>
                        <a:rPr sz="9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на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федеральном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уровне,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сонаправленных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комплексом </a:t>
                      </a:r>
                      <a:r>
                        <a:rPr sz="950" spc="-28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мероприятий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проекта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«Билет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будущее»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indent="-17272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Соглашение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партнерами-предприятиями,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организациями,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представляющими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площадку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для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организации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профориентации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marR="104775" indent="-172720">
                        <a:lnSpc>
                          <a:spcPct val="102099"/>
                        </a:lnSpc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Профориентационные</a:t>
                      </a:r>
                      <a:r>
                        <a:rPr sz="950" spc="-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блоки,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внедренные</a:t>
                      </a:r>
                      <a:r>
                        <a:rPr sz="95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учебные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предметы,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тематические </a:t>
                      </a:r>
                      <a:r>
                        <a:rPr sz="950" spc="-28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классные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часы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marR="614680" indent="-172720">
                        <a:lnSpc>
                          <a:spcPct val="102099"/>
                        </a:lnSpc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Внеклассная</a:t>
                      </a:r>
                      <a:r>
                        <a:rPr sz="950" spc="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проектно-исследовательская</a:t>
                      </a:r>
                      <a:r>
                        <a:rPr sz="950" spc="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деятельность,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связанная</a:t>
                      </a:r>
                      <a:r>
                        <a:rPr sz="95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 </a:t>
                      </a:r>
                      <a:r>
                        <a:rPr sz="950" spc="-28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реальными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жизненными/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производственными</a:t>
                      </a:r>
                      <a:r>
                        <a:rPr sz="950" spc="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задачами</a:t>
                      </a:r>
                      <a:r>
                        <a:rPr sz="95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т.д.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marR="187960" indent="-172720">
                        <a:lnSpc>
                          <a:spcPct val="102099"/>
                        </a:lnSpc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Организация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профориентационного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урока </a:t>
                      </a:r>
                      <a:r>
                        <a:rPr sz="9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платформе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bvbinfo.ru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рамках </a:t>
                      </a:r>
                      <a:r>
                        <a:rPr sz="950" spc="-28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проекта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«Билет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будущее»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indent="-17272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Участие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школьников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ежегодной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многоуровневой</a:t>
                      </a:r>
                      <a:r>
                        <a:rPr sz="950" spc="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онлайн-диагностике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на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платформе</a:t>
                      </a:r>
                      <a:r>
                        <a:rPr sz="950" spc="-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bvbinfo.ru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рамках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проекта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«Билет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будущее»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6-11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классы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marR="139065" indent="-172720">
                        <a:lnSpc>
                          <a:spcPct val="102099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Организация профессиональных проб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(регистрация </a:t>
                      </a:r>
                      <a:r>
                        <a:rPr sz="9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на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платформе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bvbinfo.ru) </a:t>
                      </a:r>
                      <a:r>
                        <a:rPr sz="950" spc="-29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рамках проекта «Билет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будущее»,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 </a:t>
                      </a:r>
                      <a:r>
                        <a:rPr sz="95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том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числе </a:t>
                      </a:r>
                      <a:r>
                        <a:rPr sz="9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на </a:t>
                      </a:r>
                      <a:r>
                        <a:rPr sz="95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базе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предприятий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– </a:t>
                      </a:r>
                      <a:r>
                        <a:rPr sz="950" spc="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партнеров,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колледжей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indent="-17272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Организация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профобучения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девятиклассников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базе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колледжей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marR="210820" indent="-172720">
                        <a:lnSpc>
                          <a:spcPct val="102099"/>
                        </a:lnSpc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Участие школьников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мультимедийной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выставке-практикуме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"Лаборатория </a:t>
                      </a:r>
                      <a:r>
                        <a:rPr sz="950" spc="-28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будущего" </a:t>
                      </a:r>
                      <a:r>
                        <a:rPr sz="95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(на базе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исторических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парков "Россия </a:t>
                      </a:r>
                      <a:r>
                        <a:rPr sz="950" spc="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sz="95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моя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история")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рамках </a:t>
                      </a:r>
                      <a:r>
                        <a:rPr sz="95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проекта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«Билет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будущее»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indent="-17272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Участие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фестивале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профессий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рамках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проекта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«Билет</a:t>
                      </a:r>
                      <a:r>
                        <a:rPr sz="950" spc="-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будущее»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indent="-17272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Участие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профориентационной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смене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marR="466725" indent="-172720">
                        <a:lnSpc>
                          <a:spcPct val="102099"/>
                        </a:lnSpc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Участие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конкурсах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профессионального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мастерства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профессионально- </a:t>
                      </a:r>
                      <a:r>
                        <a:rPr sz="950" spc="-29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практической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направленности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indent="-17272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Участие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5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профильных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техноотрядах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indent="-17272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Внедрение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системы</a:t>
                      </a:r>
                      <a:r>
                        <a:rPr sz="95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профильных</a:t>
                      </a:r>
                      <a:r>
                        <a:rPr sz="95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элективных курсов</a:t>
                      </a:r>
                      <a:endParaRPr sz="950">
                        <a:latin typeface="Tahoma"/>
                        <a:cs typeface="Tahoma"/>
                      </a:endParaRPr>
                    </a:p>
                    <a:p>
                      <a:pPr marL="179705" indent="-17272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"/>
                        <a:tabLst>
                          <a:tab pos="180340"/>
                        </a:tabLst>
                      </a:pP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Обучение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педагогов</a:t>
                      </a:r>
                      <a:r>
                        <a:rPr sz="950" spc="-5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sz="95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программе</a:t>
                      </a:r>
                      <a:r>
                        <a:rPr sz="95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педагогов-навигаторов</a:t>
                      </a:r>
                      <a:endParaRPr sz="95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tc>
                  <a:txBody>
                    <a:bodyPr vert="horz" wrap="square"/>
                    <a:lstStyle/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0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0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4769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0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0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0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0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0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0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2604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 marL="12604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60475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 marL="12604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60475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60475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60475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60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60475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60475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6047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60475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604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</a:txBody>
                  <a:tcPr marL="0" marR="0" marT="127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2553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 marL="12719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1905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 marL="12719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1905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1905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1905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1905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1905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190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80670" algn="r">
                        <a:lnSpc>
                          <a:spcPct val="100000"/>
                        </a:lnSpc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 marR="30797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 marR="2806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806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 marR="28067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  <a:p>
                      <a:pPr marR="2806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950">
                        <a:latin typeface="Wingdings"/>
                        <a:cs typeface="Wingdings"/>
                      </a:endParaRPr>
                    </a:p>
                  </a:txBody>
                  <a:tcPr marL="0" marR="0" marT="127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sz="1700" spc="-5">
                          <a:solidFill>
                            <a:srgbClr val="808080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9480804" y="644651"/>
            <a:ext cx="1657985" cy="149860"/>
            <a:chOff x="9480804" y="644651"/>
            <a:chExt cx="1657985" cy="149860"/>
          </a:xfrm>
        </p:grpSpPr>
        <p:sp>
          <p:nvSpPr>
            <p:cNvPr id="7" name="object 7"/>
            <p:cNvSpPr/>
            <p:nvPr/>
          </p:nvSpPr>
          <p:spPr>
            <a:xfrm>
              <a:off x="9480804" y="768095"/>
              <a:ext cx="1657985" cy="0"/>
            </a:xfrm>
            <a:custGeom>
              <a:rect l="l" t="t" r="r" b="b"/>
              <a:pathLst>
                <a:path w="1657983">
                  <a:moveTo>
                    <a:pt x="0" y="0"/>
                  </a:moveTo>
                  <a:lnTo>
                    <a:pt x="1657985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004804" y="644651"/>
              <a:ext cx="108203" cy="10820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024116" y="641604"/>
            <a:ext cx="1659889" cy="149860"/>
            <a:chOff x="7024116" y="641604"/>
            <a:chExt cx="1659889" cy="149860"/>
          </a:xfrm>
        </p:grpSpPr>
        <p:sp>
          <p:nvSpPr>
            <p:cNvPr id="10" name="object 10"/>
            <p:cNvSpPr/>
            <p:nvPr/>
          </p:nvSpPr>
          <p:spPr>
            <a:xfrm>
              <a:off x="7024116" y="765048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8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808976" y="641604"/>
              <a:ext cx="108203" cy="108203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617720" y="641604"/>
            <a:ext cx="1657985" cy="149860"/>
            <a:chOff x="4617720" y="641604"/>
            <a:chExt cx="1657985" cy="149860"/>
          </a:xfrm>
        </p:grpSpPr>
        <p:sp>
          <p:nvSpPr>
            <p:cNvPr id="13" name="object 13"/>
            <p:cNvSpPr/>
            <p:nvPr/>
          </p:nvSpPr>
          <p:spPr>
            <a:xfrm>
              <a:off x="4617720" y="765048"/>
              <a:ext cx="1657985" cy="0"/>
            </a:xfrm>
            <a:custGeom>
              <a:rect l="l" t="t" r="r" b="b"/>
              <a:pathLst>
                <a:path w="1657985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617720" y="641604"/>
              <a:ext cx="106679" cy="10820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0"/>
            <a:ext cx="6858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018" y="0"/>
            <a:ext cx="4800600" cy="3600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5181600" cy="2914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170670"/>
            <a:ext cx="4573154" cy="3429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154" y="3439390"/>
            <a:ext cx="4558146" cy="34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1219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0"/>
            <a:ext cx="6858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906" y="3733800"/>
            <a:ext cx="2453987" cy="3271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30018"/>
            <a:ext cx="2667000" cy="35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 l="-1915" t="33224" r="421" b="20419"/>
          <a:stretch>
            <a:fillRect/>
          </a:stretch>
        </p:blipFill>
        <p:spPr>
          <a:xfrm>
            <a:off x="-79241" y="30018"/>
            <a:ext cx="5128651" cy="41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5426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0"/>
            <a:ext cx="6858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4775200" cy="3581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93964"/>
            <a:ext cx="4876800" cy="365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902" y="3733799"/>
            <a:ext cx="4122497" cy="30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39661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1627" y="47244"/>
            <a:ext cx="492252" cy="5394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4248" y="23241"/>
            <a:ext cx="172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0">
                <a:solidFill>
                  <a:srgbClr val="031B83"/>
                </a:solidFill>
                <a:latin typeface="Verdana"/>
                <a:cs typeface="Verdana"/>
              </a:rPr>
              <a:t>Здо</a:t>
            </a:r>
            <a:r>
              <a:rPr sz="2400" spc="45">
                <a:solidFill>
                  <a:srgbClr val="031B83"/>
                </a:solidFill>
                <a:latin typeface="Verdana"/>
                <a:cs typeface="Verdana"/>
              </a:rPr>
              <a:t>р</a:t>
            </a:r>
            <a:r>
              <a:rPr sz="2400" spc="40">
                <a:solidFill>
                  <a:srgbClr val="031B83"/>
                </a:solidFill>
                <a:latin typeface="Verdana"/>
                <a:cs typeface="Verdana"/>
              </a:rPr>
              <a:t>ов</a:t>
            </a:r>
            <a:r>
              <a:rPr sz="2400" spc="45">
                <a:solidFill>
                  <a:srgbClr val="031B83"/>
                </a:solidFill>
                <a:latin typeface="Verdana"/>
                <a:cs typeface="Verdana"/>
              </a:rPr>
              <a:t>ь</a:t>
            </a:r>
            <a:r>
              <a:rPr sz="2400">
                <a:solidFill>
                  <a:srgbClr val="031B83"/>
                </a:solidFill>
                <a:latin typeface="Verdana"/>
                <a:cs typeface="Verdana"/>
              </a:rPr>
              <a:t>е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4736" y="635634"/>
            <a:ext cx="7346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8495" y="874725"/>
            <a:ext cx="11899265" cy="285115"/>
          </a:xfrm>
          <a:custGeom>
            <a:rect l="l" t="t" r="r" b="b"/>
            <a:pathLst>
              <a:path w="11899265" h="285115">
                <a:moveTo>
                  <a:pt x="11899265" y="0"/>
                </a:moveTo>
                <a:lnTo>
                  <a:pt x="0" y="0"/>
                </a:lnTo>
                <a:lnTo>
                  <a:pt x="0" y="284911"/>
                </a:lnTo>
                <a:lnTo>
                  <a:pt x="11899265" y="284911"/>
                </a:lnTo>
                <a:lnTo>
                  <a:pt x="11899265" y="0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46893" y="639317"/>
            <a:ext cx="617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П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ЛН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Ы</a:t>
            </a:r>
            <a:r>
              <a:rPr sz="1000" b="1" spc="-5">
                <a:solidFill>
                  <a:srgbClr val="031B83"/>
                </a:solidFill>
                <a:latin typeface="Tahoma"/>
                <a:cs typeface="Tahoma"/>
              </a:rPr>
              <a:t>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7793" y="623697"/>
            <a:ext cx="641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447276" y="335279"/>
            <a:ext cx="1659889" cy="149860"/>
            <a:chOff x="9447276" y="335279"/>
            <a:chExt cx="1659889" cy="149860"/>
          </a:xfrm>
        </p:grpSpPr>
        <p:sp>
          <p:nvSpPr>
            <p:cNvPr id="9" name="object 9"/>
            <p:cNvSpPr/>
            <p:nvPr/>
          </p:nvSpPr>
          <p:spPr>
            <a:xfrm>
              <a:off x="9447276" y="458723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8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971276" y="335279"/>
              <a:ext cx="108203" cy="10820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990588" y="332231"/>
            <a:ext cx="1659889" cy="149860"/>
            <a:chOff x="6990588" y="332231"/>
            <a:chExt cx="1659889" cy="149860"/>
          </a:xfrm>
        </p:grpSpPr>
        <p:sp>
          <p:nvSpPr>
            <p:cNvPr id="12" name="object 12"/>
            <p:cNvSpPr/>
            <p:nvPr/>
          </p:nvSpPr>
          <p:spPr>
            <a:xfrm>
              <a:off x="6990588" y="455676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8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776972" y="332231"/>
              <a:ext cx="106679" cy="10820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584191" y="332231"/>
            <a:ext cx="1657985" cy="149860"/>
            <a:chOff x="4584191" y="332231"/>
            <a:chExt cx="1657985" cy="149860"/>
          </a:xfrm>
        </p:grpSpPr>
        <p:sp>
          <p:nvSpPr>
            <p:cNvPr id="15" name="object 15"/>
            <p:cNvSpPr/>
            <p:nvPr/>
          </p:nvSpPr>
          <p:spPr>
            <a:xfrm>
              <a:off x="4584191" y="455676"/>
              <a:ext cx="1657985" cy="0"/>
            </a:xfrm>
            <a:custGeom>
              <a:rect l="l" t="t" r="r" b="b"/>
              <a:pathLst>
                <a:path w="1657985">
                  <a:moveTo>
                    <a:pt x="0" y="0"/>
                  </a:moveTo>
                  <a:lnTo>
                    <a:pt x="1657985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84191" y="332231"/>
              <a:ext cx="106679" cy="108204"/>
            </a:xfrm>
            <a:prstGeom prst="rect">
              <a:avLst/>
            </a:prstGeom>
          </p:spPr>
        </p:pic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12268" y="1473682"/>
          <a:ext cx="11994514" cy="5214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0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722">
                <a:tc>
                  <a:txBody>
                    <a:bodyPr vert="horz" wrap="square"/>
                    <a:lstStyle/>
                    <a:p>
                      <a:pPr marL="299085" indent="-172720">
                        <a:lnSpc>
                          <a:spcPts val="1430"/>
                        </a:lnSpc>
                        <a:buFont typeface="Wingdings"/>
                        <a:buChar char=""/>
                        <a:tabLst>
                          <a:tab pos="299720"/>
                        </a:tabLst>
                      </a:pP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Единые</a:t>
                      </a:r>
                      <a:r>
                        <a:rPr sz="120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подходы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20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организации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-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контролю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горячего</a:t>
                      </a:r>
                      <a:r>
                        <a:rPr sz="1200" spc="-6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питания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R="83820" algn="ctr">
                        <a:lnSpc>
                          <a:spcPts val="1430"/>
                        </a:lnSpc>
                      </a:pPr>
                      <a:r>
                        <a:rPr sz="12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R="101600" algn="ctr">
                        <a:lnSpc>
                          <a:spcPts val="1430"/>
                        </a:lnSpc>
                      </a:pPr>
                      <a:r>
                        <a:rPr sz="120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R="161290" algn="ctr">
                        <a:lnSpc>
                          <a:spcPts val="1430"/>
                        </a:lnSpc>
                      </a:pPr>
                      <a:r>
                        <a:rPr sz="120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64">
                <a:tc>
                  <a:txBody>
                    <a:bodyPr vert="horz" wrap="square"/>
                    <a:lstStyle/>
                    <a:p>
                      <a:pPr marL="299085" marR="209550" indent="-172720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Wingdings"/>
                        <a:buChar char=""/>
                        <a:tabLst>
                          <a:tab pos="299720"/>
                        </a:tabLst>
                      </a:pP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Просветительская деятельность 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по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ЗОЖ, 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профилактика</a:t>
                      </a:r>
                      <a:r>
                        <a:rPr sz="120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табакокурения,</a:t>
                      </a:r>
                      <a:r>
                        <a:rPr sz="120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наркомании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3825" marB="0"/>
                </a:tc>
                <a:tc>
                  <a:txBody>
                    <a:bodyPr vert="horz" wrap="square"/>
                    <a:lstStyle/>
                    <a:p>
                      <a:pPr marL="367665" indent="-173355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Wingdings"/>
                        <a:buChar char=""/>
                        <a:tabLst>
                          <a:tab pos="368300"/>
                        </a:tabLst>
                      </a:pP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1-2</a:t>
                      </a:r>
                      <a:r>
                        <a:rPr sz="1200" b="1" spc="-6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мероприятия</a:t>
                      </a:r>
                      <a:r>
                        <a:rPr sz="1200" b="1" spc="-1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за</a:t>
                      </a:r>
                      <a:r>
                        <a:rPr sz="1200" b="1" spc="-6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учебный</a:t>
                      </a:r>
                      <a:r>
                        <a:rPr sz="1200" b="1" spc="-5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год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3825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540385" indent="-172720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Wingdings"/>
                        <a:buChar char=""/>
                        <a:tabLst>
                          <a:tab pos="541020"/>
                        </a:tabLst>
                      </a:pP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3-5</a:t>
                      </a:r>
                      <a:r>
                        <a:rPr sz="1200" spc="-7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мероприятий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за</a:t>
                      </a:r>
                      <a:r>
                        <a:rPr sz="1200" spc="-8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учебный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2188845">
                        <a:lnSpc>
                          <a:spcPct val="100000"/>
                        </a:lnSpc>
                      </a:pP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год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3825" marB="0"/>
                </a:tc>
                <a:tc>
                  <a:txBody>
                    <a:bodyPr vert="horz" wrap="square"/>
                    <a:lstStyle/>
                    <a:p>
                      <a:pPr marL="250825" indent="-172720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Wingdings"/>
                        <a:buChar char=""/>
                        <a:tabLst>
                          <a:tab pos="251460"/>
                        </a:tabLst>
                      </a:pP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Более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200" spc="-6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мероприятий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sz="1200" spc="29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учебный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год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38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96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085" indent="-1727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9720"/>
                        </a:tabLst>
                      </a:pP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Школьные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спортивные</a:t>
                      </a:r>
                      <a:r>
                        <a:rPr sz="120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клубы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905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66420" marR="556260" indent="234315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973455"/>
                        </a:tabLst>
                      </a:pP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5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видов спорта,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культивируемых</a:t>
                      </a:r>
                      <a:r>
                        <a:rPr sz="1200" b="1" spc="-5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b="1" spc="-8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ШСК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905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82600" marR="452755" indent="-32384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623570"/>
                        </a:tabLst>
                      </a:pP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sz="1200" spc="-6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ви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спор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, 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культивируемых 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spc="-7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ШСК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905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27380" marR="631190" indent="-5969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741045"/>
                        </a:tabLst>
                      </a:pP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ле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sz="1200" spc="-6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ви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спор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, 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культивируемых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spc="-6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ШСК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3688">
                <a:tc>
                  <a:txBody>
                    <a:bodyPr vert="horz" wrap="square"/>
                    <a:lstStyle/>
                    <a:p>
                      <a:pPr marL="299085" indent="-172720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Wingdings"/>
                        <a:buChar char=""/>
                        <a:tabLst>
                          <a:tab pos="299720"/>
                        </a:tabLst>
                      </a:pP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ВФСК</a:t>
                      </a:r>
                      <a:r>
                        <a:rPr sz="1200" spc="-6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«ГТО»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3825" marB="0"/>
                </a:tc>
                <a:tc>
                  <a:txBody>
                    <a:bodyPr vert="horz" wrap="square"/>
                    <a:lstStyle/>
                    <a:p>
                      <a:pPr marL="286385" marR="100330" indent="-286385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Wingdings"/>
                        <a:buChar char=""/>
                        <a:tabLst>
                          <a:tab pos="286385"/>
                        </a:tabLst>
                      </a:pPr>
                      <a:r>
                        <a:rPr sz="1200" b="1" spc="-1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sz="1200" b="1" spc="-7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10%</a:t>
                      </a:r>
                      <a:r>
                        <a:rPr sz="1200" b="1" spc="-6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обучающихся,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имеющих </a:t>
                      </a:r>
                      <a:r>
                        <a:rPr sz="1200" b="1" spc="-33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знак</a:t>
                      </a:r>
                      <a:r>
                        <a:rPr sz="1200" b="1" spc="-5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ГТО,</a:t>
                      </a:r>
                      <a:r>
                        <a:rPr sz="1200" b="1" spc="-5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подтвержденный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540385" marR="135255" indent="-222885">
                        <a:lnSpc>
                          <a:spcPct val="100000"/>
                        </a:lnSpc>
                      </a:pP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ик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ом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sz="1200" b="1" spc="-3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соотв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тств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ющи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sz="1200" b="1" spc="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о 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возрастной категории </a:t>
                      </a:r>
                      <a:r>
                        <a:rPr sz="1200" b="1" spc="-1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на 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1 </a:t>
                      </a:r>
                      <a:r>
                        <a:rPr sz="1200" b="1" spc="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сентября</a:t>
                      </a:r>
                      <a:r>
                        <a:rPr sz="1200" b="1" spc="-3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текущего</a:t>
                      </a:r>
                      <a:r>
                        <a:rPr sz="1200" b="1" spc="-1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года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3825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400685" marR="229235" indent="-400685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Wingdings"/>
                        <a:buChar char=""/>
                        <a:tabLst>
                          <a:tab pos="400685"/>
                        </a:tabLst>
                      </a:pP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От</a:t>
                      </a:r>
                      <a:r>
                        <a:rPr sz="1200" spc="-6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10</a:t>
                      </a:r>
                      <a:r>
                        <a:rPr sz="1200" spc="-8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sz="1200" spc="-6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30%</a:t>
                      </a:r>
                      <a:r>
                        <a:rPr sz="1200" spc="-7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обучающихся, </a:t>
                      </a:r>
                      <a:r>
                        <a:rPr sz="1200" spc="-36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имеющих знак</a:t>
                      </a:r>
                      <a:r>
                        <a:rPr sz="1200" spc="-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ГТО,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422909" marR="253365" algn="ctr">
                        <a:lnSpc>
                          <a:spcPct val="100000"/>
                        </a:lnSpc>
                      </a:pP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подтвержденный приказом, </a:t>
                      </a:r>
                      <a:r>
                        <a:rPr sz="1200" spc="-36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соответствующий</a:t>
                      </a:r>
                      <a:r>
                        <a:rPr sz="1200" spc="-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его </a:t>
                      </a:r>
                      <a:r>
                        <a:rPr sz="1200" spc="-1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возрастной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категории 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на 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1 </a:t>
                      </a:r>
                      <a:r>
                        <a:rPr sz="1200" spc="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сентября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текущего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года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3825" marB="0"/>
                </a:tc>
                <a:tc>
                  <a:txBody>
                    <a:bodyPr vert="horz" wrap="square"/>
                    <a:lstStyle/>
                    <a:p>
                      <a:pPr marL="240029" marR="132080" indent="-97790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Wingdings"/>
                        <a:buChar char=""/>
                        <a:tabLst>
                          <a:tab pos="315595"/>
                        </a:tabLst>
                      </a:pP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более 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30%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обучающихся, имеющих 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знак</a:t>
                      </a:r>
                      <a:r>
                        <a:rPr sz="1200" spc="-5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ГТО,</a:t>
                      </a:r>
                      <a:r>
                        <a:rPr sz="1200" spc="-5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подтвержденный приказом,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63220" marR="255270" algn="ctr">
                        <a:lnSpc>
                          <a:spcPct val="100000"/>
                        </a:lnSpc>
                      </a:pP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соответствующий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его</a:t>
                      </a:r>
                      <a:r>
                        <a:rPr sz="120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возрастной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категории</a:t>
                      </a:r>
                      <a:r>
                        <a:rPr sz="120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sz="1200" spc="-4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 spc="-6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сентября</a:t>
                      </a:r>
                      <a:r>
                        <a:rPr sz="1200" spc="-3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текущего </a:t>
                      </a:r>
                      <a:r>
                        <a:rPr sz="1200" spc="-36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года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38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951">
                <a:tc>
                  <a:txBody>
                    <a:bodyPr vert="horz" wrap="square"/>
                    <a:lstStyle/>
                    <a:p>
                      <a:pPr marL="299085" indent="-172720">
                        <a:lnSpc>
                          <a:spcPct val="100000"/>
                        </a:lnSpc>
                        <a:spcBef>
                          <a:spcPts val="715"/>
                        </a:spcBef>
                        <a:buFont typeface="Wingdings"/>
                        <a:buChar char=""/>
                        <a:tabLst>
                          <a:tab pos="299720"/>
                        </a:tabLst>
                      </a:pP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Доступность</a:t>
                      </a:r>
                      <a:r>
                        <a:rPr sz="1200" spc="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спортивной</a:t>
                      </a:r>
                      <a:r>
                        <a:rPr sz="1200" spc="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инфраструктуры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90805" marB="0"/>
                </a:tc>
                <a:tc>
                  <a:txBody>
                    <a:bodyPr vert="horz" wrap="square"/>
                    <a:lstStyle/>
                    <a:p>
                      <a:pPr marR="8382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90805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90805" marB="0"/>
                </a:tc>
                <a:tc>
                  <a:txBody>
                    <a:bodyPr vert="horz" wrap="square"/>
                    <a:lstStyle/>
                    <a:p>
                      <a:pPr marR="16129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161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99085" marR="62547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299720"/>
                        </a:tabLst>
                      </a:pP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ассовы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-1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зку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ьту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рн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-сп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-2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вн</a:t>
                      </a: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е 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мероприятия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2265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923290"/>
                        </a:tabLst>
                      </a:pP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Школьный</a:t>
                      </a:r>
                      <a:r>
                        <a:rPr sz="1200" b="1" spc="-6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этап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03250" indent="-1733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603885"/>
                        </a:tabLst>
                      </a:pPr>
                      <a:r>
                        <a:rPr sz="1200" spc="-3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Муниципальный</a:t>
                      </a:r>
                      <a:r>
                        <a:rPr sz="120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этап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39469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840105"/>
                        </a:tabLst>
                      </a:pP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Региональный</a:t>
                      </a:r>
                      <a:r>
                        <a:rPr sz="1200" spc="-4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этап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858">
                <a:tc>
                  <a:txBody>
                    <a:bodyPr vert="horz" wrap="square"/>
                    <a:lstStyle/>
                    <a:p>
                      <a:pPr marL="299085" indent="-172720">
                        <a:lnSpc>
                          <a:spcPct val="100000"/>
                        </a:lnSpc>
                        <a:spcBef>
                          <a:spcPts val="715"/>
                        </a:spcBef>
                        <a:buFont typeface="Wingdings"/>
                        <a:buChar char=""/>
                        <a:tabLst>
                          <a:tab pos="299720"/>
                        </a:tabLst>
                      </a:pP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Программа</a:t>
                      </a:r>
                      <a:r>
                        <a:rPr sz="1200" spc="-70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>
                          <a:solidFill>
                            <a:srgbClr val="031B83"/>
                          </a:solidFill>
                          <a:latin typeface="Tahoma"/>
                          <a:cs typeface="Tahoma"/>
                        </a:rPr>
                        <a:t>здоровьесбережения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90805" marB="0"/>
                </a:tc>
                <a:tc>
                  <a:txBody>
                    <a:bodyPr vert="horz" wrap="square"/>
                    <a:lstStyle/>
                    <a:p>
                      <a:pPr marR="8382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90805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90805" marB="0"/>
                </a:tc>
                <a:tc>
                  <a:txBody>
                    <a:bodyPr vert="horz" wrap="square"/>
                    <a:lstStyle/>
                    <a:p>
                      <a:pPr marR="16129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740460" y="421894"/>
            <a:ext cx="3616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Критерии</a:t>
            </a:r>
            <a:r>
              <a:rPr sz="1200" spc="19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единого</a:t>
            </a:r>
            <a:r>
              <a:rPr sz="1200" spc="17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образовательного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пространства</a:t>
            </a:r>
            <a:r>
              <a:rPr sz="1200" spc="17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(разрабатываемые</a:t>
            </a:r>
            <a:r>
              <a:rPr sz="1200" spc="2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документы)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92457" y="6464909"/>
            <a:ext cx="2667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>
                <a:solidFill>
                  <a:srgbClr val="808080"/>
                </a:solidFill>
                <a:latin typeface="Microsoft Sans Serif"/>
                <a:cs typeface="Microsoft Sans Serif"/>
              </a:rPr>
              <a:t>11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9600"/>
            <a:ext cx="5562600" cy="5562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673" y="152400"/>
            <a:ext cx="5105400" cy="3829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68" y="3664527"/>
            <a:ext cx="4184073" cy="3138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545" y="0"/>
            <a:ext cx="2800350" cy="3733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508" y="3248891"/>
            <a:ext cx="2185752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74063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23404" t="19336" r="28329" b="5363"/>
          <a:stretch>
            <a:fillRect/>
          </a:stretch>
        </p:blipFill>
        <p:spPr>
          <a:xfrm>
            <a:off x="152400" y="66616"/>
            <a:ext cx="2971800" cy="2607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167" y="0"/>
            <a:ext cx="4060288" cy="3048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l="23250" t="23325" r="41500" b="15343"/>
          <a:stretch>
            <a:fillRect/>
          </a:stretch>
        </p:blipFill>
        <p:spPr>
          <a:xfrm>
            <a:off x="0" y="1690688"/>
            <a:ext cx="5410200" cy="52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66426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0"/>
            <a:ext cx="6858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84" y="3174505"/>
            <a:ext cx="4779678" cy="35847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349" y="-38100"/>
            <a:ext cx="4368800" cy="3276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737" y="2819400"/>
            <a:ext cx="3221228" cy="42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7937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1627" y="47244"/>
            <a:ext cx="492252" cy="5394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963" y="147015"/>
            <a:ext cx="5384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5">
                <a:solidFill>
                  <a:srgbClr val="031B83"/>
                </a:solidFill>
                <a:latin typeface="Verdana"/>
                <a:cs typeface="Verdana"/>
              </a:rPr>
              <a:t>Учитель.</a:t>
            </a:r>
            <a:r>
              <a:rPr sz="2400" spc="25">
                <a:solidFill>
                  <a:srgbClr val="031B83"/>
                </a:solidFill>
                <a:latin typeface="Verdana"/>
                <a:cs typeface="Verdana"/>
              </a:rPr>
              <a:t> </a:t>
            </a:r>
            <a:r>
              <a:rPr sz="2400" spc="35">
                <a:solidFill>
                  <a:srgbClr val="031B83"/>
                </a:solidFill>
                <a:latin typeface="Verdana"/>
                <a:cs typeface="Verdana"/>
              </a:rPr>
              <a:t>Школьные</a:t>
            </a:r>
            <a:r>
              <a:rPr sz="2400" spc="45">
                <a:solidFill>
                  <a:srgbClr val="031B83"/>
                </a:solidFill>
                <a:latin typeface="Verdana"/>
                <a:cs typeface="Verdana"/>
              </a:rPr>
              <a:t> </a:t>
            </a:r>
            <a:r>
              <a:rPr sz="2400" spc="35">
                <a:solidFill>
                  <a:srgbClr val="031B83"/>
                </a:solidFill>
                <a:latin typeface="Verdana"/>
                <a:cs typeface="Verdana"/>
              </a:rPr>
              <a:t>команды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7176" y="1118107"/>
            <a:ext cx="9321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>
                <a:solidFill>
                  <a:srgbClr val="008000"/>
                </a:solidFill>
                <a:latin typeface="Tahoma"/>
                <a:cs typeface="Tahoma"/>
              </a:rPr>
              <a:t>Б</a:t>
            </a:r>
            <a:r>
              <a:rPr sz="1400" b="1" spc="-25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1400" b="1" spc="-30">
                <a:solidFill>
                  <a:srgbClr val="008000"/>
                </a:solidFill>
                <a:latin typeface="Tahoma"/>
                <a:cs typeface="Tahoma"/>
              </a:rPr>
              <a:t>ЗОВЫ</a:t>
            </a:r>
            <a:r>
              <a:rPr sz="1400" b="1">
                <a:solidFill>
                  <a:srgbClr val="008000"/>
                </a:solidFill>
                <a:latin typeface="Tahoma"/>
                <a:cs typeface="Tahoma"/>
              </a:rPr>
              <a:t>Й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24618" y="1140078"/>
            <a:ext cx="684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8159" y="1155319"/>
            <a:ext cx="7105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37776" y="836675"/>
            <a:ext cx="1659889" cy="149860"/>
            <a:chOff x="9637776" y="836675"/>
            <a:chExt cx="1659889" cy="149860"/>
          </a:xfrm>
        </p:grpSpPr>
        <p:sp>
          <p:nvSpPr>
            <p:cNvPr id="8" name="object 8"/>
            <p:cNvSpPr/>
            <p:nvPr/>
          </p:nvSpPr>
          <p:spPr>
            <a:xfrm>
              <a:off x="9637776" y="960119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8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161776" y="836675"/>
              <a:ext cx="108203" cy="10820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472428" y="836675"/>
            <a:ext cx="1659889" cy="149860"/>
            <a:chOff x="6472428" y="836675"/>
            <a:chExt cx="1659889" cy="149860"/>
          </a:xfrm>
        </p:grpSpPr>
        <p:sp>
          <p:nvSpPr>
            <p:cNvPr id="11" name="object 11"/>
            <p:cNvSpPr/>
            <p:nvPr/>
          </p:nvSpPr>
          <p:spPr>
            <a:xfrm>
              <a:off x="6472428" y="960119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8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258812" y="836675"/>
              <a:ext cx="106679" cy="10820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323844" y="874775"/>
            <a:ext cx="1659889" cy="149860"/>
            <a:chOff x="3323844" y="874775"/>
            <a:chExt cx="1659889" cy="149860"/>
          </a:xfrm>
        </p:grpSpPr>
        <p:sp>
          <p:nvSpPr>
            <p:cNvPr id="14" name="object 14"/>
            <p:cNvSpPr/>
            <p:nvPr/>
          </p:nvSpPr>
          <p:spPr>
            <a:xfrm>
              <a:off x="3323844" y="998219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8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23844" y="874775"/>
              <a:ext cx="108203" cy="10820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757671" y="3112828"/>
            <a:ext cx="146050" cy="1695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spc="-25">
                <a:solidFill>
                  <a:srgbClr val="001F5F"/>
                </a:solidFill>
                <a:latin typeface="Tahoma"/>
                <a:cs typeface="Tahoma"/>
              </a:rPr>
              <a:t>у</a:t>
            </a:r>
            <a:r>
              <a:rPr sz="1100">
                <a:solidFill>
                  <a:srgbClr val="001F5F"/>
                </a:solidFill>
                <a:latin typeface="Tahoma"/>
                <a:cs typeface="Tahoma"/>
              </a:rPr>
              <a:t>п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76848" y="4008305"/>
            <a:ext cx="150495" cy="1695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spc="-25">
                <a:solidFill>
                  <a:srgbClr val="001F5F"/>
                </a:solidFill>
                <a:latin typeface="Tahoma"/>
                <a:cs typeface="Tahoma"/>
              </a:rPr>
              <a:t>п</a:t>
            </a:r>
            <a:r>
              <a:rPr sz="110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43955" y="5549034"/>
            <a:ext cx="110489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100">
                <a:solidFill>
                  <a:srgbClr val="001F5F"/>
                </a:solidFill>
                <a:latin typeface="Wingdings"/>
                <a:cs typeface="Wingdings"/>
              </a:rPr>
              <a:t></a:t>
            </a:r>
            <a:endParaRPr sz="1100">
              <a:latin typeface="Wingdings"/>
              <a:cs typeface="Wingding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639567" y="1900453"/>
          <a:ext cx="9342754" cy="4974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02">
                <a:tc>
                  <a:txBody>
                    <a:bodyPr vert="horz" wrap="square"/>
                    <a:lstStyle/>
                    <a:p>
                      <a:pPr marR="131445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38735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21539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153670" marB="0"/>
                </a:tc>
                <a:tc>
                  <a:txBody>
                    <a:bodyPr vert="horz" wrap="square"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15367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531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95605" indent="-196215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95605"/>
                        </a:tabLst>
                      </a:pP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sz="1200" b="1" spc="-5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менее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 b="1" spc="-5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члена</a:t>
                      </a:r>
                      <a:r>
                        <a:rPr sz="1200" b="1" spc="-4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управленческой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421005" marR="419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команды прошло повышение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ва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ли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ик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ц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b="1" spc="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b="1" spc="-5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рограмма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sz="1200" b="1" spc="-5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з 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федерального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реестра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80340" marR="155575" indent="-56515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6545"/>
                        </a:tabLst>
                      </a:pP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Не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менее 50%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управленческой команды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прошло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повышение квалификации </a:t>
                      </a:r>
                      <a:r>
                        <a:rPr sz="1100" spc="-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 </a:t>
                      </a:r>
                      <a:r>
                        <a:rPr sz="1100" spc="-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программам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из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федерального реестра,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равленческая</a:t>
                      </a:r>
                      <a:r>
                        <a:rPr sz="1100" spc="-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команда</a:t>
                      </a:r>
                      <a:r>
                        <a:rPr sz="1100" spc="-4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прошла</a:t>
                      </a:r>
                      <a:r>
                        <a:rPr sz="1100" spc="-4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диагностику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539750">
                        <a:lnSpc>
                          <a:spcPct val="100000"/>
                        </a:lnSpc>
                      </a:pP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функциональной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грамотности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60375" marR="93345" indent="-461009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461009"/>
                        </a:tabLst>
                      </a:pP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Вся</a:t>
                      </a:r>
                      <a:r>
                        <a:rPr sz="1100" spc="-4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управленческая</a:t>
                      </a:r>
                      <a:r>
                        <a:rPr sz="1100" spc="-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команда</a:t>
                      </a:r>
                      <a:r>
                        <a:rPr sz="1100" spc="-4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прошла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R="92075" algn="ctr">
                        <a:lnSpc>
                          <a:spcPct val="100000"/>
                        </a:lnSpc>
                      </a:pP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повышение</a:t>
                      </a:r>
                      <a:r>
                        <a:rPr sz="1100" spc="-4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квалификации </a:t>
                      </a:r>
                      <a:r>
                        <a:rPr sz="110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100" spc="-3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формате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163195" marR="250190" algn="ctr">
                        <a:lnSpc>
                          <a:spcPct val="100000"/>
                        </a:lnSpc>
                      </a:pP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«Летово», управленческая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команда прошла </a:t>
                      </a:r>
                      <a:r>
                        <a:rPr sz="1100" spc="-33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диагностику</a:t>
                      </a:r>
                      <a:r>
                        <a:rPr sz="1100" spc="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функциональной</a:t>
                      </a:r>
                      <a:r>
                        <a:rPr sz="1100" spc="-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грамотности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246">
                <a:tc>
                  <a:txBody>
                    <a:bodyPr vert="horz" wrap="square"/>
                    <a:lstStyle/>
                    <a:p>
                      <a:pPr marL="550545" indent="-352425">
                        <a:lnSpc>
                          <a:spcPct val="100000"/>
                        </a:lnSpc>
                        <a:spcBef>
                          <a:spcPts val="785"/>
                        </a:spcBef>
                        <a:buFont typeface="Wingdings"/>
                        <a:buChar char=""/>
                        <a:tabLst>
                          <a:tab pos="551180"/>
                        </a:tabLst>
                      </a:pP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20%</a:t>
                      </a:r>
                      <a:r>
                        <a:rPr sz="1200" b="1" spc="-6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педработников</a:t>
                      </a:r>
                      <a:r>
                        <a:rPr sz="1200" b="1" spc="-5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получает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73380" algn="ctr">
                        <a:lnSpc>
                          <a:spcPct val="100000"/>
                        </a:lnSpc>
                      </a:pP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подд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рж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sz="1200" b="1" spc="-5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она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200" b="1" spc="-3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ь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ны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х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721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методистов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99695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202565" marR="239395" indent="-78105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Wingdings"/>
                        <a:buChar char=""/>
                        <a:tabLst>
                          <a:tab pos="297815"/>
                        </a:tabLst>
                      </a:pP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50%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педработников взаимодействует </a:t>
                      </a:r>
                      <a:r>
                        <a:rPr sz="110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с </a:t>
                      </a:r>
                      <a:r>
                        <a:rPr sz="1100" spc="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региональными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методистами,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наличие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дработников,</a:t>
                      </a:r>
                      <a:r>
                        <a:rPr sz="110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повысивших</a:t>
                      </a:r>
                      <a:r>
                        <a:rPr sz="1100" spc="-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квалификацию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958850" marR="629920" indent="-512445">
                        <a:lnSpc>
                          <a:spcPct val="100000"/>
                        </a:lnSpc>
                      </a:pP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направлению методического </a:t>
                      </a:r>
                      <a:r>
                        <a:rPr sz="1100" spc="-33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сопровождения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23825" marB="0"/>
                </a:tc>
                <a:tc>
                  <a:txBody>
                    <a:bodyPr vert="horz" wrap="square"/>
                    <a:lstStyle/>
                    <a:p>
                      <a:pPr marL="300990" marR="340995" indent="-108585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Wingdings"/>
                        <a:buChar char=""/>
                        <a:tabLst>
                          <a:tab pos="365125"/>
                        </a:tabLst>
                      </a:pP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80%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педработников взаимодействует </a:t>
                      </a:r>
                      <a:r>
                        <a:rPr sz="110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с </a:t>
                      </a:r>
                      <a:r>
                        <a:rPr sz="1100" spc="-33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региональными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методистами,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наличие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123825" marR="274955" algn="ctr">
                        <a:lnSpc>
                          <a:spcPct val="100000"/>
                        </a:lnSpc>
                      </a:pP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педработников,</a:t>
                      </a:r>
                      <a:r>
                        <a:rPr sz="110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повысивших</a:t>
                      </a:r>
                      <a:r>
                        <a:rPr sz="1100" spc="-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квалификацию </a:t>
                      </a:r>
                      <a:r>
                        <a:rPr sz="1100" spc="-33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направлению методического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сопровождения,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аттестованных</a:t>
                      </a:r>
                      <a:r>
                        <a:rPr sz="1100" spc="-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sz="1100" spc="-3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кв.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категории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«педагог-методист»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238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084">
                <a:tc>
                  <a:txBody>
                    <a:bodyPr vert="horz" wrap="square"/>
                    <a:lstStyle/>
                    <a:p>
                      <a:pPr marL="558165" marR="170815" indent="-134620" algn="just">
                        <a:lnSpc>
                          <a:spcPts val="1440"/>
                        </a:lnSpc>
                        <a:buFont typeface="Wingdings"/>
                        <a:buChar char=""/>
                        <a:tabLst>
                          <a:tab pos="596900"/>
                        </a:tabLst>
                      </a:pP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b="1" spc="-4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3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%</a:t>
                      </a:r>
                      <a:r>
                        <a:rPr sz="1200" b="1" spc="-7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дработн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ик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в 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повысили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квалификацию </a:t>
                      </a:r>
                      <a:r>
                        <a:rPr sz="1200" b="1" spc="-1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по </a:t>
                      </a:r>
                      <a:r>
                        <a:rPr sz="1200" b="1" spc="-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гра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мм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sz="1200" b="1" spc="-5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sz="1200" b="1" spc="-4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ра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ль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b="1" spc="-2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о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1139190" algn="just">
                        <a:lnSpc>
                          <a:spcPts val="1395"/>
                        </a:lnSpc>
                      </a:pP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ее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стр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b="1" spc="-4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b="1" spc="-3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год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57505" marR="70485" indent="-358140">
                        <a:lnSpc>
                          <a:spcPct val="100000"/>
                        </a:lnSpc>
                        <a:spcBef>
                          <a:spcPts val="860"/>
                        </a:spcBef>
                        <a:buFont typeface="Wingdings"/>
                        <a:buChar char=""/>
                        <a:tabLst>
                          <a:tab pos="358140"/>
                        </a:tabLst>
                      </a:pP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sz="1100" spc="-5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менее</a:t>
                      </a:r>
                      <a:r>
                        <a:rPr sz="1100" spc="-3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5%</a:t>
                      </a:r>
                      <a:r>
                        <a:rPr sz="1100" spc="-3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педработников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повысили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445770" marR="518795" algn="ctr">
                        <a:lnSpc>
                          <a:spcPct val="100000"/>
                        </a:lnSpc>
                      </a:pP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квалификацию </a:t>
                      </a:r>
                      <a:r>
                        <a:rPr sz="1100" spc="-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программам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из </a:t>
                      </a:r>
                      <a:r>
                        <a:rPr sz="1100" spc="-33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федерального</a:t>
                      </a:r>
                      <a:r>
                        <a:rPr sz="1100" spc="-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реестра</a:t>
                      </a:r>
                      <a:r>
                        <a:rPr sz="1100" spc="-3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(в</a:t>
                      </a:r>
                      <a:r>
                        <a:rPr sz="1100" spc="-4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год)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09220" marB="0"/>
                </a:tc>
                <a:tc>
                  <a:txBody>
                    <a:bodyPr vert="horz" wrap="square"/>
                    <a:lstStyle/>
                    <a:p>
                      <a:pPr marL="400050" marR="16510" indent="-400685">
                        <a:lnSpc>
                          <a:spcPct val="100000"/>
                        </a:lnSpc>
                        <a:spcBef>
                          <a:spcPts val="860"/>
                        </a:spcBef>
                        <a:buFont typeface="Wingdings"/>
                        <a:buChar char=""/>
                        <a:tabLst>
                          <a:tab pos="400685"/>
                        </a:tabLst>
                      </a:pP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sz="1100" spc="-4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менее</a:t>
                      </a:r>
                      <a:r>
                        <a:rPr sz="1100" spc="-3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10%</a:t>
                      </a:r>
                      <a:r>
                        <a:rPr sz="1100" spc="-3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педработников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повысили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154305" marR="172720" algn="ctr">
                        <a:lnSpc>
                          <a:spcPct val="100000"/>
                        </a:lnSpc>
                      </a:pP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квалификацию </a:t>
                      </a:r>
                      <a:r>
                        <a:rPr sz="1100" spc="-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программам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из </a:t>
                      </a:r>
                      <a:r>
                        <a:rPr sz="1100" spc="-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федерального реестра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(в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год),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не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менее 80% </a:t>
                      </a:r>
                      <a:r>
                        <a:rPr sz="1100" spc="-33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педработников</a:t>
                      </a:r>
                      <a:r>
                        <a:rPr sz="1100" spc="-3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прошло</a:t>
                      </a:r>
                      <a:r>
                        <a:rPr sz="1100" spc="-3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ПК</a:t>
                      </a:r>
                      <a:r>
                        <a:rPr sz="1100" spc="-4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sz="1100" spc="-3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инстр.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ЦОС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092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161">
                <a:tc>
                  <a:txBody>
                    <a:bodyPr vert="horz" wrap="square"/>
                    <a:lstStyle/>
                    <a:p>
                      <a:pPr marL="1116330" marR="280670" indent="-628650">
                        <a:lnSpc>
                          <a:spcPct val="100000"/>
                        </a:lnSpc>
                        <a:spcBef>
                          <a:spcPts val="640"/>
                        </a:spcBef>
                        <a:buFont typeface="Wingdings"/>
                        <a:buChar char=""/>
                        <a:tabLst>
                          <a:tab pos="661035"/>
                        </a:tabLst>
                      </a:pP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Наличие</a:t>
                      </a:r>
                      <a:r>
                        <a:rPr sz="1200" b="1" spc="-4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b="1" spc="-6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ОО</a:t>
                      </a:r>
                      <a:r>
                        <a:rPr sz="1200" b="1" spc="-5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положения</a:t>
                      </a:r>
                      <a:r>
                        <a:rPr sz="1200" b="1" spc="-3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о </a:t>
                      </a:r>
                      <a:r>
                        <a:rPr sz="1200" b="1" spc="-33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наставничестве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81280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40335" marR="94615" indent="546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Наличие</a:t>
                      </a:r>
                      <a:r>
                        <a:rPr sz="1100" spc="-3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100" spc="-5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ОО</a:t>
                      </a:r>
                      <a:r>
                        <a:rPr sz="1100" spc="-5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положения </a:t>
                      </a:r>
                      <a:r>
                        <a:rPr sz="110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100" spc="-4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наставничестве, </a:t>
                      </a:r>
                      <a:r>
                        <a:rPr sz="1100" spc="-33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наличие</a:t>
                      </a:r>
                      <a:r>
                        <a:rPr sz="1100" spc="-3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педработников,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прошедших</a:t>
                      </a:r>
                      <a:r>
                        <a:rPr sz="1100" spc="-4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ПК</a:t>
                      </a:r>
                      <a:r>
                        <a:rPr sz="1100" spc="-4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1015365">
                        <a:lnSpc>
                          <a:spcPct val="100000"/>
                        </a:lnSpc>
                      </a:pP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наставничеству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46355" marB="0"/>
                </a:tc>
                <a:tc rowSpan="2">
                  <a:txBody>
                    <a:bodyPr vert="horz" wrap="square"/>
                    <a:lstStyle/>
                    <a:p>
                      <a:pPr marL="274955" marR="119380" indent="-274955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Wingdings"/>
                        <a:buChar char=""/>
                        <a:tabLst>
                          <a:tab pos="274955"/>
                        </a:tabLst>
                      </a:pP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Наличие</a:t>
                      </a:r>
                      <a:r>
                        <a:rPr sz="1100" spc="-3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100" spc="-5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ОО</a:t>
                      </a:r>
                      <a:r>
                        <a:rPr sz="1100" spc="-5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положения </a:t>
                      </a:r>
                      <a:r>
                        <a:rPr sz="110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100" spc="-4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наставничестве, </a:t>
                      </a:r>
                      <a:r>
                        <a:rPr sz="1100" spc="-33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педработников,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прошедших</a:t>
                      </a:r>
                      <a:r>
                        <a:rPr sz="1100" spc="-4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ПК</a:t>
                      </a:r>
                      <a:r>
                        <a:rPr sz="1100" spc="-4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152400" marR="165100" indent="-3175" algn="ctr">
                        <a:lnSpc>
                          <a:spcPct val="100000"/>
                        </a:lnSpc>
                      </a:pP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наставничеству,</a:t>
                      </a:r>
                      <a:r>
                        <a:rPr sz="1100" spc="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аттестованных</a:t>
                      </a:r>
                      <a:r>
                        <a:rPr sz="1100" spc="-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sz="1100" spc="-4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кв. </a:t>
                      </a:r>
                      <a:r>
                        <a:rPr sz="1100" spc="-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категории</a:t>
                      </a:r>
                      <a:r>
                        <a:rPr sz="1100" spc="-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«педагог-наставник»,</a:t>
                      </a:r>
                      <a:r>
                        <a:rPr sz="1100" spc="1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ОО</a:t>
                      </a:r>
                      <a:r>
                        <a:rPr sz="1100" spc="-4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является </a:t>
                      </a:r>
                      <a:r>
                        <a:rPr sz="1100" spc="-33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базой</a:t>
                      </a:r>
                      <a:r>
                        <a:rPr sz="1100" spc="-5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для</a:t>
                      </a:r>
                      <a:r>
                        <a:rPr sz="1100" spc="-4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практической</a:t>
                      </a:r>
                      <a:r>
                        <a:rPr sz="110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подготовки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R="43180" algn="ctr">
                        <a:lnSpc>
                          <a:spcPts val="1864"/>
                        </a:lnSpc>
                      </a:pPr>
                      <a:r>
                        <a:rPr sz="180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016">
                <a:tc>
                  <a:txBody>
                    <a:bodyPr vert="horz" wrap="square"/>
                    <a:lstStyle/>
                    <a:p>
                      <a:pPr marR="1314450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40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95885" marB="0">
                    <a:solidFill>
                      <a:srgbClr val="E1EF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21539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>
                          <a:solidFill>
                            <a:srgbClr val="031B83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169545" marB="0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39090" y="752347"/>
            <a:ext cx="2964180" cy="58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Критерии</a:t>
            </a:r>
            <a:r>
              <a:rPr sz="1200" spc="19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единого</a:t>
            </a:r>
            <a:r>
              <a:rPr sz="1200" spc="17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образовательного </a:t>
            </a:r>
            <a:r>
              <a:rPr sz="1200" spc="-36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пространства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(разрабатываемые</a:t>
            </a:r>
            <a:r>
              <a:rPr sz="1200" spc="2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документы)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9557" y="2020951"/>
            <a:ext cx="2134235" cy="446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72720">
              <a:lnSpc>
                <a:spcPct val="100000"/>
              </a:lnSpc>
              <a:spcBef>
                <a:spcPts val="100"/>
              </a:spcBef>
              <a:buSzPct val="150000"/>
              <a:buFont typeface="Microsoft Sans Serif"/>
              <a:buChar char="•"/>
              <a:tabLst>
                <a:tab pos="193040"/>
              </a:tabLst>
            </a:pP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Единое штатное 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расписание </a:t>
            </a:r>
            <a:r>
              <a:rPr sz="1200" spc="-36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(методические </a:t>
            </a:r>
            <a:r>
              <a:rPr sz="1200" spc="-2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рекомендации)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ahoma"/>
              <a:cs typeface="Tahoma"/>
            </a:endParaRPr>
          </a:p>
          <a:p>
            <a:pPr marL="299085" marR="483234" indent="-287020">
              <a:lnSpc>
                <a:spcPct val="100000"/>
              </a:lnSpc>
              <a:buFont typeface="Wingdings"/>
              <a:buChar char=""/>
              <a:tabLst>
                <a:tab pos="299085"/>
                <a:tab pos="299720"/>
              </a:tabLst>
            </a:pP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Ра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з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ви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20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r>
              <a:rPr sz="1200" spc="-15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шк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200" spc="-20">
                <a:solidFill>
                  <a:srgbClr val="001F5F"/>
                </a:solidFill>
                <a:latin typeface="Tahoma"/>
                <a:cs typeface="Tahoma"/>
              </a:rPr>
              <a:t>л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ь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ны</a:t>
            </a:r>
            <a:r>
              <a:rPr sz="1200">
                <a:solidFill>
                  <a:srgbClr val="001F5F"/>
                </a:solidFill>
                <a:latin typeface="Tahoma"/>
                <a:cs typeface="Tahoma"/>
              </a:rPr>
              <a:t>х  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команд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1800">
              <a:latin typeface="Tahoma"/>
              <a:cs typeface="Tahoma"/>
            </a:endParaRPr>
          </a:p>
          <a:p>
            <a:pPr marL="299085" marR="142240" indent="-287020">
              <a:lnSpc>
                <a:spcPct val="100000"/>
              </a:lnSpc>
              <a:buFont typeface="Wingdings"/>
              <a:buChar char=""/>
              <a:tabLst>
                <a:tab pos="299085"/>
                <a:tab pos="299720"/>
              </a:tabLst>
            </a:pP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Методическое </a:t>
            </a:r>
            <a:r>
              <a:rPr sz="1200" spc="-2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сопровождение 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п</a:t>
            </a:r>
            <a:r>
              <a:rPr sz="1200" spc="-2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д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а</a:t>
            </a:r>
            <a:r>
              <a:rPr sz="1200" spc="-20">
                <a:solidFill>
                  <a:srgbClr val="001F5F"/>
                </a:solidFill>
                <a:latin typeface="Tahoma"/>
                <a:cs typeface="Tahoma"/>
              </a:rPr>
              <a:t>г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200" spc="-20">
                <a:solidFill>
                  <a:srgbClr val="001F5F"/>
                </a:solidFill>
                <a:latin typeface="Tahoma"/>
                <a:cs typeface="Tahoma"/>
              </a:rPr>
              <a:t>г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ич</a:t>
            </a:r>
            <a:r>
              <a:rPr sz="1200" spc="-2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с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к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200" spc="-20">
                <a:solidFill>
                  <a:srgbClr val="001F5F"/>
                </a:solidFill>
                <a:latin typeface="Tahoma"/>
                <a:cs typeface="Tahoma"/>
              </a:rPr>
              <a:t>г</a:t>
            </a:r>
            <a:r>
              <a:rPr sz="1200">
                <a:solidFill>
                  <a:srgbClr val="001F5F"/>
                </a:solidFill>
                <a:latin typeface="Tahoma"/>
                <a:cs typeface="Tahoma"/>
              </a:rPr>
              <a:t>о 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сос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ав</a:t>
            </a:r>
            <a:r>
              <a:rPr sz="1200">
                <a:solidFill>
                  <a:srgbClr val="001F5F"/>
                </a:solidFill>
                <a:latin typeface="Tahoma"/>
                <a:cs typeface="Tahoma"/>
              </a:rPr>
              <a:t>а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</a:pPr>
            <a:endParaRPr sz="2050">
              <a:latin typeface="Tahoma"/>
              <a:cs typeface="Tahoma"/>
            </a:endParaRPr>
          </a:p>
          <a:p>
            <a:pPr marL="299085" marR="840105" indent="-287020">
              <a:lnSpc>
                <a:spcPct val="100000"/>
              </a:lnSpc>
              <a:buFont typeface="Wingdings"/>
              <a:buChar char=""/>
              <a:tabLst>
                <a:tab pos="299085"/>
                <a:tab pos="299720"/>
              </a:tabLst>
            </a:pP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Повышение </a:t>
            </a:r>
            <a:r>
              <a:rPr sz="1200" spc="-2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к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ва</a:t>
            </a:r>
            <a:r>
              <a:rPr sz="1200" spc="-20">
                <a:solidFill>
                  <a:srgbClr val="001F5F"/>
                </a:solidFill>
                <a:latin typeface="Tahoma"/>
                <a:cs typeface="Tahoma"/>
              </a:rPr>
              <a:t>л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ф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к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аци</a:t>
            </a:r>
            <a:r>
              <a:rPr sz="120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Wingdings"/>
              <a:buChar char=""/>
            </a:pPr>
            <a:endParaRPr sz="1350">
              <a:latin typeface="Tahoma"/>
              <a:cs typeface="Tahoma"/>
            </a:endParaRPr>
          </a:p>
          <a:p>
            <a:pPr marL="299085" marR="603885" indent="-287020">
              <a:lnSpc>
                <a:spcPct val="100000"/>
              </a:lnSpc>
              <a:buFont typeface="Wingdings"/>
              <a:buChar char=""/>
              <a:tabLst>
                <a:tab pos="299085"/>
                <a:tab pos="299720"/>
              </a:tabLst>
            </a:pP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Ра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з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ви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20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r>
              <a:rPr sz="1200" spc="-15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сис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200" spc="-2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м</a:t>
            </a:r>
            <a:r>
              <a:rPr sz="1200">
                <a:solidFill>
                  <a:srgbClr val="001F5F"/>
                </a:solidFill>
                <a:latin typeface="Tahoma"/>
                <a:cs typeface="Tahoma"/>
              </a:rPr>
              <a:t>ы  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наставничества 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 (методические </a:t>
            </a:r>
            <a:r>
              <a:rPr sz="1200" spc="-2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рекомендации)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1150">
              <a:latin typeface="Tahoma"/>
              <a:cs typeface="Tahoma"/>
            </a:endParaRPr>
          </a:p>
          <a:p>
            <a:pPr marL="299085" marR="316230" indent="-287020">
              <a:lnSpc>
                <a:spcPct val="100000"/>
              </a:lnSpc>
              <a:buFont typeface="Wingdings"/>
              <a:buChar char=""/>
              <a:tabLst>
                <a:tab pos="299085"/>
                <a:tab pos="299720"/>
              </a:tabLst>
            </a:pP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Участие педагогов </a:t>
            </a:r>
            <a:r>
              <a:rPr sz="1200">
                <a:solidFill>
                  <a:srgbClr val="001F5F"/>
                </a:solidFill>
                <a:latin typeface="Tahoma"/>
                <a:cs typeface="Tahoma"/>
              </a:rPr>
              <a:t>в </a:t>
            </a:r>
            <a:r>
              <a:rPr sz="1200" spc="5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30">
                <a:solidFill>
                  <a:srgbClr val="001F5F"/>
                </a:solidFill>
                <a:latin typeface="Tahoma"/>
                <a:cs typeface="Tahoma"/>
              </a:rPr>
              <a:t>конкурсном</a:t>
            </a:r>
            <a:r>
              <a:rPr sz="1200" spc="-55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25">
                <a:solidFill>
                  <a:srgbClr val="001F5F"/>
                </a:solidFill>
                <a:latin typeface="Tahoma"/>
                <a:cs typeface="Tahoma"/>
              </a:rPr>
              <a:t>движении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9644" y="1429575"/>
            <a:ext cx="11729085" cy="220979"/>
          </a:xfrm>
          <a:custGeom>
            <a:rect l="l" t="t" r="r" b="b"/>
            <a:pathLst>
              <a:path w="11729085" h="220979">
                <a:moveTo>
                  <a:pt x="11728577" y="0"/>
                </a:moveTo>
                <a:lnTo>
                  <a:pt x="0" y="0"/>
                </a:lnTo>
                <a:lnTo>
                  <a:pt x="0" y="220916"/>
                </a:lnTo>
                <a:lnTo>
                  <a:pt x="11728577" y="220916"/>
                </a:lnTo>
                <a:lnTo>
                  <a:pt x="11728577" y="0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0"/>
            <a:ext cx="6858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5800" y="152400"/>
            <a:ext cx="11313160" cy="5438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smtClean="0">
                <a:solidFill>
                  <a:srgbClr val="0A1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основания – 1 сентября 1969 года.</a:t>
            </a:r>
          </a:p>
          <a:p>
            <a:pPr marL="0" indent="0">
              <a:buNone/>
            </a:pPr>
            <a:r>
              <a:rPr lang="ru-RU" sz="2400" smtClean="0">
                <a:solidFill>
                  <a:srgbClr val="0A1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49 классах обучается 1482 ребёнка.</a:t>
            </a:r>
          </a:p>
          <a:p>
            <a:pPr marL="0" indent="0">
              <a:buNone/>
            </a:pPr>
            <a:r>
              <a:rPr lang="ru-RU" sz="2400" smtClean="0">
                <a:solidFill>
                  <a:srgbClr val="0A1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МОУ «СОШ № 5» работает 106 сотрудников, из которых 75 педагогических работников. Из них высшую квалификационную категорию имеет 13 человек, первую – 35 человек.</a:t>
            </a:r>
          </a:p>
          <a:p>
            <a:pPr marL="0" indent="0">
              <a:buNone/>
            </a:pPr>
            <a:r>
              <a:rPr lang="ru-RU" sz="2400" smtClean="0">
                <a:solidFill>
                  <a:srgbClr val="0A1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полностью укомплектована штатными единицами.</a:t>
            </a:r>
          </a:p>
          <a:p>
            <a:pPr marL="0" indent="0">
              <a:buNone/>
            </a:pPr>
            <a:r>
              <a:rPr lang="ru-RU" sz="2400" smtClean="0">
                <a:solidFill>
                  <a:srgbClr val="0A1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здание 1969 года постройки было рассчитано на 800 мест, с 2022 года после реконструкции и строительства пристройки на 922 ученических места имеет возможность вместить 1722 школьника.</a:t>
            </a:r>
            <a:endParaRPr lang="ru-RU" sz="2400">
              <a:solidFill>
                <a:srgbClr val="0A12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2" b="37037"/>
          <a:stretch>
            <a:fillRect/>
          </a:stretch>
        </p:blipFill>
        <p:spPr>
          <a:xfrm>
            <a:off x="242252" y="4124960"/>
            <a:ext cx="1183005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05512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76200"/>
            <a:ext cx="4357255" cy="4357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23684" t="34211" r="27467" b="9210"/>
          <a:stretch>
            <a:fillRect/>
          </a:stretch>
        </p:blipFill>
        <p:spPr>
          <a:xfrm>
            <a:off x="76200" y="204355"/>
            <a:ext cx="6491178" cy="4229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772" y="2819400"/>
            <a:ext cx="5904228" cy="39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76334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1556492" y="6222487"/>
            <a:ext cx="635635" cy="635635"/>
          </a:xfrm>
          <a:custGeom>
            <a:rect l="l" t="t" r="r" b="b"/>
            <a:pathLst>
              <a:path w="635634" h="635634">
                <a:moveTo>
                  <a:pt x="635495" y="0"/>
                </a:moveTo>
                <a:lnTo>
                  <a:pt x="0" y="0"/>
                </a:lnTo>
                <a:lnTo>
                  <a:pt x="0" y="635495"/>
                </a:lnTo>
                <a:lnTo>
                  <a:pt x="635495" y="635495"/>
                </a:lnTo>
                <a:lnTo>
                  <a:pt x="635495" y="0"/>
                </a:lnTo>
                <a:close/>
              </a:path>
            </a:pathLst>
          </a:custGeom>
          <a:solidFill>
            <a:srgbClr val="EB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3366" y="147573"/>
            <a:ext cx="3375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5">
                <a:solidFill>
                  <a:srgbClr val="031B83"/>
                </a:solidFill>
                <a:latin typeface="Verdana"/>
                <a:cs typeface="Verdana"/>
              </a:rPr>
              <a:t>Школьный</a:t>
            </a:r>
            <a:r>
              <a:rPr sz="2400" spc="10">
                <a:solidFill>
                  <a:srgbClr val="031B83"/>
                </a:solidFill>
                <a:latin typeface="Verdana"/>
                <a:cs typeface="Verdana"/>
              </a:rPr>
              <a:t> </a:t>
            </a:r>
            <a:r>
              <a:rPr sz="2400" spc="35">
                <a:solidFill>
                  <a:srgbClr val="031B83"/>
                </a:solidFill>
                <a:latin typeface="Verdana"/>
                <a:cs typeface="Verdana"/>
              </a:rPr>
              <a:t>климат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1830" y="1043177"/>
            <a:ext cx="9321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>
                <a:solidFill>
                  <a:srgbClr val="008000"/>
                </a:solidFill>
                <a:latin typeface="Tahoma"/>
                <a:cs typeface="Tahoma"/>
              </a:rPr>
              <a:t>Б</a:t>
            </a:r>
            <a:r>
              <a:rPr sz="1400" b="1" spc="-25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1400" b="1" spc="-30">
                <a:solidFill>
                  <a:srgbClr val="008000"/>
                </a:solidFill>
                <a:latin typeface="Tahoma"/>
                <a:cs typeface="Tahoma"/>
              </a:rPr>
              <a:t>ЗОВЫ</a:t>
            </a:r>
            <a:r>
              <a:rPr sz="1400" b="1">
                <a:solidFill>
                  <a:srgbClr val="008000"/>
                </a:solidFill>
                <a:latin typeface="Tahoma"/>
                <a:cs typeface="Tahoma"/>
              </a:rPr>
              <a:t>Й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65309" y="1044702"/>
            <a:ext cx="617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П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ЛН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Ы</a:t>
            </a:r>
            <a:r>
              <a:rPr sz="1000" b="1" spc="-5">
                <a:solidFill>
                  <a:srgbClr val="031B83"/>
                </a:solidFill>
                <a:latin typeface="Tahoma"/>
                <a:cs typeface="Tahoma"/>
              </a:rPr>
              <a:t>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1027" y="1044702"/>
            <a:ext cx="641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473183" y="886967"/>
            <a:ext cx="1659889" cy="151130"/>
            <a:chOff x="9473183" y="886967"/>
            <a:chExt cx="1659889" cy="151130"/>
          </a:xfrm>
        </p:grpSpPr>
        <p:sp>
          <p:nvSpPr>
            <p:cNvPr id="8" name="object 8"/>
            <p:cNvSpPr/>
            <p:nvPr/>
          </p:nvSpPr>
          <p:spPr>
            <a:xfrm>
              <a:off x="9473183" y="1011935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998707" y="886967"/>
              <a:ext cx="108203" cy="10820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1627" y="47244"/>
            <a:ext cx="492252" cy="53949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9785" y="3317240"/>
            <a:ext cx="3938904" cy="8585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735" marR="5080">
              <a:lnSpc>
                <a:spcPct val="100699"/>
              </a:lnSpc>
              <a:spcBef>
                <a:spcPts val="90"/>
              </a:spcBef>
              <a:buSzPct val="166666"/>
              <a:buFont typeface="Microsoft Sans Serif"/>
              <a:buChar char="•"/>
              <a:tabLst>
                <a:tab pos="14287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Проведение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социально-психологического</a:t>
            </a:r>
            <a:r>
              <a:rPr sz="900" spc="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тестирования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обучающихся</a:t>
            </a:r>
            <a:r>
              <a:rPr sz="900" spc="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 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общеобразовательных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организациях</a:t>
            </a:r>
            <a:r>
              <a:rPr sz="900" spc="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9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профессиональных</a:t>
            </a:r>
            <a:r>
              <a:rPr sz="900" spc="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образовательных </a:t>
            </a:r>
            <a:r>
              <a:rPr sz="900" spc="-27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организациях,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направленного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на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профилактику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незаконного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потребления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обучающимися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наркотических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средств</a:t>
            </a:r>
            <a:r>
              <a:rPr sz="9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9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психотропных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веществ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31B83"/>
              </a:buClr>
              <a:buFont typeface="Microsoft Sans Serif"/>
              <a:buChar char="•"/>
            </a:pPr>
            <a:endParaRPr sz="800">
              <a:latin typeface="Tahoma"/>
              <a:cs typeface="Tahoma"/>
            </a:endParaRPr>
          </a:p>
          <a:p>
            <a:pPr marL="116205" indent="-104139">
              <a:lnSpc>
                <a:spcPct val="100000"/>
              </a:lnSpc>
              <a:spcBef>
                <a:spcPts val="5"/>
              </a:spcBef>
              <a:buSzPct val="166666"/>
              <a:buFont typeface="Microsoft Sans Serif"/>
              <a:buChar char="•"/>
              <a:tabLst>
                <a:tab pos="116839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Наличие</a:t>
            </a:r>
            <a:r>
              <a:rPr sz="9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9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организации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социального педагога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10043" y="886967"/>
            <a:ext cx="1657985" cy="151130"/>
            <a:chOff x="7210043" y="886967"/>
            <a:chExt cx="1657985" cy="151130"/>
          </a:xfrm>
        </p:grpSpPr>
        <p:sp>
          <p:nvSpPr>
            <p:cNvPr id="13" name="object 13"/>
            <p:cNvSpPr/>
            <p:nvPr/>
          </p:nvSpPr>
          <p:spPr>
            <a:xfrm>
              <a:off x="7210043" y="1011935"/>
              <a:ext cx="1657985" cy="0"/>
            </a:xfrm>
            <a:custGeom>
              <a:rect l="l" t="t" r="r" b="b"/>
              <a:pathLst>
                <a:path w="1657983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994903" y="886967"/>
              <a:ext cx="108203" cy="10820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945379" y="886967"/>
            <a:ext cx="1659889" cy="151130"/>
            <a:chOff x="4945379" y="886967"/>
            <a:chExt cx="1659889" cy="151130"/>
          </a:xfrm>
        </p:grpSpPr>
        <p:sp>
          <p:nvSpPr>
            <p:cNvPr id="16" name="object 16"/>
            <p:cNvSpPr/>
            <p:nvPr/>
          </p:nvSpPr>
          <p:spPr>
            <a:xfrm>
              <a:off x="4945379" y="1011935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945379" y="886967"/>
              <a:ext cx="108203" cy="10820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75259" y="1768221"/>
            <a:ext cx="3794125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 indent="-60960">
              <a:lnSpc>
                <a:spcPts val="1200"/>
              </a:lnSpc>
              <a:buSzPct val="138888"/>
              <a:buFont typeface="Microsoft Sans Serif"/>
              <a:buChar char="•"/>
              <a:tabLst>
                <a:tab pos="73660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Наличие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локальных</a:t>
            </a:r>
            <a:r>
              <a:rPr sz="9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нормативных</a:t>
            </a:r>
            <a:r>
              <a:rPr sz="900" spc="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актов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 по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 организации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психолого-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810"/>
              </a:lnSpc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педагогического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сопровождения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участников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образовательных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отношений</a:t>
            </a:r>
            <a:endParaRPr sz="900">
              <a:latin typeface="Tahoma"/>
              <a:cs typeface="Tahoma"/>
            </a:endParaRPr>
          </a:p>
          <a:p>
            <a:pPr marL="73660" indent="-60960">
              <a:lnSpc>
                <a:spcPts val="1350"/>
              </a:lnSpc>
              <a:buSzPct val="138888"/>
              <a:buFont typeface="Microsoft Sans Serif"/>
              <a:buChar char="•"/>
              <a:tabLst>
                <a:tab pos="73660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Реализация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деятельности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педагога-психолога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9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социального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педагога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810"/>
              </a:lnSpc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соответствии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900" spc="-5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профессиональными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стандартами</a:t>
            </a:r>
            <a:endParaRPr sz="900">
              <a:latin typeface="Tahoma"/>
              <a:cs typeface="Tahoma"/>
            </a:endParaRPr>
          </a:p>
          <a:p>
            <a:pPr marL="73660" indent="-60960">
              <a:lnSpc>
                <a:spcPts val="1375"/>
              </a:lnSpc>
              <a:buSzPct val="138888"/>
              <a:buFont typeface="Microsoft Sans Serif"/>
              <a:buChar char="•"/>
              <a:tabLst>
                <a:tab pos="73660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Создание</a:t>
            </a:r>
            <a:r>
              <a:rPr sz="9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условий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сопровождения</a:t>
            </a:r>
            <a:r>
              <a:rPr sz="900" spc="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9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соответствии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9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Методическими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35"/>
              </a:lnSpc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рекомендациями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по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функционированию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психологических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служб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5259" y="2591180"/>
            <a:ext cx="1892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общеобразовательных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организациях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5259" y="2728340"/>
            <a:ext cx="3862704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 indent="-60960">
              <a:lnSpc>
                <a:spcPts val="1225"/>
              </a:lnSpc>
              <a:buSzPct val="138888"/>
              <a:buFont typeface="Microsoft Sans Serif"/>
              <a:buChar char="•"/>
              <a:tabLst>
                <a:tab pos="73660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Организация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сопровождения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9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соответствии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9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Концепцией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развития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35"/>
              </a:lnSpc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психологической</a:t>
            </a:r>
            <a:r>
              <a:rPr sz="900" spc="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службы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системе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образования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Российской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Федерации</a:t>
            </a:r>
            <a:r>
              <a:rPr sz="900" spc="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на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пери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д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д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9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202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5</a:t>
            </a:r>
            <a:r>
              <a:rPr sz="9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г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од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13193" y="3315080"/>
            <a:ext cx="175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95003" y="3309365"/>
            <a:ext cx="175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0440" y="5225033"/>
            <a:ext cx="3134360" cy="130429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150"/>
              </a:spcBef>
              <a:buSzPct val="166666"/>
              <a:buFont typeface="Microsoft Sans Serif"/>
              <a:buChar char="•"/>
              <a:tabLst>
                <a:tab pos="116839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повышение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квалификации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штатных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педагогов-психологов, </a:t>
            </a:r>
            <a:r>
              <a:rPr sz="900" spc="-26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социальных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педагогов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har char="•"/>
            </a:pPr>
            <a:endParaRPr sz="1100">
              <a:latin typeface="Tahoma"/>
              <a:cs typeface="Tahoma"/>
            </a:endParaRPr>
          </a:p>
          <a:p>
            <a:pPr marL="116205" indent="-104139">
              <a:lnSpc>
                <a:spcPct val="100000"/>
              </a:lnSpc>
              <a:buClr>
                <a:srgbClr val="001F5F"/>
              </a:buClr>
              <a:buSzPct val="166666"/>
              <a:buFont typeface="Microsoft Sans Serif"/>
              <a:buChar char="•"/>
              <a:tabLst>
                <a:tab pos="116839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Антибуллинговые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программы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300">
              <a:latin typeface="Tahoma"/>
              <a:cs typeface="Tahoma"/>
            </a:endParaRPr>
          </a:p>
          <a:p>
            <a:pPr marL="126364" indent="-95250">
              <a:lnSpc>
                <a:spcPct val="100000"/>
              </a:lnSpc>
              <a:buSzPct val="150000"/>
              <a:buFont typeface="Microsoft Sans Serif"/>
              <a:buChar char="•"/>
              <a:tabLst>
                <a:tab pos="127000"/>
              </a:tabLst>
            </a:pPr>
            <a:r>
              <a:rPr sz="900" spc="-20">
                <a:solidFill>
                  <a:srgbClr val="001F5F"/>
                </a:solidFill>
                <a:latin typeface="Tahoma"/>
                <a:cs typeface="Tahoma"/>
              </a:rPr>
              <a:t>Зона</a:t>
            </a:r>
            <a:r>
              <a:rPr sz="900" spc="-35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отдыха</a:t>
            </a:r>
            <a:r>
              <a:rPr sz="9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01F5F"/>
                </a:solidFill>
                <a:latin typeface="Tahoma"/>
                <a:cs typeface="Tahoma"/>
              </a:rPr>
              <a:t>(школа</a:t>
            </a:r>
            <a:r>
              <a:rPr sz="900" spc="-2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01F5F"/>
                </a:solidFill>
                <a:latin typeface="Tahoma"/>
                <a:cs typeface="Tahoma"/>
              </a:rPr>
              <a:t>полного </a:t>
            </a:r>
            <a:r>
              <a:rPr sz="900" spc="-20">
                <a:solidFill>
                  <a:srgbClr val="001F5F"/>
                </a:solidFill>
                <a:latin typeface="Tahoma"/>
                <a:cs typeface="Tahoma"/>
              </a:rPr>
              <a:t>дня)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1300">
              <a:latin typeface="Tahoma"/>
              <a:cs typeface="Tahoma"/>
            </a:endParaRPr>
          </a:p>
          <a:p>
            <a:pPr marL="123825" indent="-104139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SzPct val="166666"/>
              <a:buFont typeface="Microsoft Sans Serif"/>
              <a:buChar char="•"/>
              <a:tabLst>
                <a:tab pos="124460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Креативное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пространство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(разгрузка,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игры,</a:t>
            </a:r>
            <a:r>
              <a:rPr sz="9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общение)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13193" y="5076762"/>
            <a:ext cx="175895" cy="97345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500">
                <a:solidFill>
                  <a:srgbClr val="001F5F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500">
                <a:solidFill>
                  <a:srgbClr val="001F5F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95003" y="5088087"/>
            <a:ext cx="175895" cy="132715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500">
                <a:solidFill>
                  <a:srgbClr val="001F5F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500">
                <a:solidFill>
                  <a:srgbClr val="001F5F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500">
                <a:solidFill>
                  <a:srgbClr val="001F5F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9785" y="4140834"/>
            <a:ext cx="186626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indent="-94615">
              <a:lnSpc>
                <a:spcPct val="100000"/>
              </a:lnSpc>
              <a:spcBef>
                <a:spcPts val="100"/>
              </a:spcBef>
              <a:buSzPct val="150000"/>
              <a:buFont typeface="Microsoft Sans Serif"/>
              <a:buChar char="•"/>
              <a:tabLst>
                <a:tab pos="107314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Наличие психологической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службы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9785" y="4271898"/>
            <a:ext cx="3524885" cy="79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 indent="-60960">
              <a:lnSpc>
                <a:spcPts val="1270"/>
              </a:lnSpc>
              <a:buSzPct val="138888"/>
              <a:buFont typeface="Microsoft Sans Serif"/>
              <a:buChar char="•"/>
              <a:tabLst>
                <a:tab pos="73660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Наличие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9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организации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педагога-психолога</a:t>
            </a:r>
            <a:endParaRPr sz="900">
              <a:latin typeface="Tahoma"/>
              <a:cs typeface="Tahoma"/>
            </a:endParaRPr>
          </a:p>
          <a:p>
            <a:pPr marL="38735" marR="142875">
              <a:lnSpc>
                <a:spcPts val="1030"/>
              </a:lnSpc>
              <a:spcBef>
                <a:spcPts val="75"/>
              </a:spcBef>
              <a:buSzPct val="138888"/>
              <a:buFont typeface="Microsoft Sans Serif"/>
              <a:buChar char="•"/>
              <a:tabLst>
                <a:tab pos="13398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наличие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кабинета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педагога-психолога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для</a:t>
            </a:r>
            <a:r>
              <a:rPr sz="9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проведения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коррекционно-развивающих</a:t>
            </a:r>
            <a:r>
              <a:rPr sz="9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занятий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9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проведения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консультаций</a:t>
            </a:r>
            <a:endParaRPr sz="900">
              <a:latin typeface="Tahoma"/>
              <a:cs typeface="Tahoma"/>
            </a:endParaRPr>
          </a:p>
          <a:p>
            <a:pPr marL="38735" marR="5080">
              <a:lnSpc>
                <a:spcPct val="88200"/>
              </a:lnSpc>
              <a:spcBef>
                <a:spcPts val="365"/>
              </a:spcBef>
              <a:buSzPct val="138888"/>
              <a:buFont typeface="Microsoft Sans Serif"/>
              <a:buChar char="•"/>
              <a:tabLst>
                <a:tab pos="100330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Наличие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автоматизированного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рабочего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места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 педагога-психолога </a:t>
            </a:r>
            <a:r>
              <a:rPr sz="900" spc="-27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9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социального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педагога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25893" y="3877817"/>
            <a:ext cx="1987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86055">
              <a:lnSpc>
                <a:spcPts val="925"/>
              </a:lnSpc>
              <a:spcBef>
                <a:spcPts val="100"/>
              </a:spcBef>
              <a:buSzPct val="166666"/>
              <a:buFont typeface="Wingdings"/>
              <a:buChar char=""/>
              <a:tabLst>
                <a:tab pos="18605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Штатное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расписание</a:t>
            </a:r>
            <a:endParaRPr sz="900">
              <a:latin typeface="Tahoma"/>
              <a:cs typeface="Tahoma"/>
            </a:endParaRPr>
          </a:p>
          <a:p>
            <a:pPr marL="135890" indent="-136525">
              <a:lnSpc>
                <a:spcPts val="1465"/>
              </a:lnSpc>
              <a:buSzPct val="138888"/>
              <a:buFont typeface="Wingdings"/>
              <a:buChar char=""/>
              <a:tabLst>
                <a:tab pos="13652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Сетевая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форма/штатное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расписание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25893" y="4107780"/>
            <a:ext cx="150495" cy="92075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ts val="1775"/>
              </a:lnSpc>
              <a:spcBef>
                <a:spcPts val="844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ts val="1775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07703" y="3910076"/>
            <a:ext cx="1987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86055">
              <a:lnSpc>
                <a:spcPts val="925"/>
              </a:lnSpc>
              <a:spcBef>
                <a:spcPts val="100"/>
              </a:spcBef>
              <a:buSzPct val="166666"/>
              <a:buFont typeface="Wingdings"/>
              <a:buChar char=""/>
              <a:tabLst>
                <a:tab pos="18605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Штатное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расписание</a:t>
            </a:r>
            <a:endParaRPr sz="900">
              <a:latin typeface="Tahoma"/>
              <a:cs typeface="Tahoma"/>
            </a:endParaRPr>
          </a:p>
          <a:p>
            <a:pPr marL="135890" indent="-136525">
              <a:lnSpc>
                <a:spcPts val="1465"/>
              </a:lnSpc>
              <a:buSzPct val="138888"/>
              <a:buFont typeface="Wingdings"/>
              <a:buChar char=""/>
              <a:tabLst>
                <a:tab pos="13652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Сетевая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форма/штатное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расписание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07703" y="4186808"/>
            <a:ext cx="149860" cy="7861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15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ts val="1775"/>
              </a:lnSpc>
              <a:spcBef>
                <a:spcPts val="315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ts val="1775"/>
              </a:lnSpc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72228" y="1857755"/>
            <a:ext cx="1849120" cy="451866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6985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5"/>
              </a:spcBef>
            </a:pPr>
            <a:r>
              <a:rPr sz="1400" spc="2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 marL="7620">
              <a:lnSpc>
                <a:spcPct val="100000"/>
              </a:lnSpc>
              <a:spcBef>
                <a:spcPts val="360"/>
              </a:spcBef>
            </a:pPr>
            <a:r>
              <a:rPr sz="1400" spc="2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 marL="7620">
              <a:lnSpc>
                <a:spcPct val="100000"/>
              </a:lnSpc>
              <a:spcBef>
                <a:spcPts val="355"/>
              </a:spcBef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2100">
              <a:latin typeface="Wingdings"/>
              <a:cs typeface="Wingdings"/>
            </a:endParaRPr>
          </a:p>
          <a:p>
            <a:pPr marL="7620">
              <a:lnSpc>
                <a:spcPct val="100000"/>
              </a:lnSpc>
              <a:spcBef>
                <a:spcPts val="5"/>
              </a:spcBef>
            </a:pPr>
            <a:r>
              <a:rPr sz="1400" spc="2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Wingdings"/>
              <a:cs typeface="Wingdings"/>
            </a:endParaRPr>
          </a:p>
          <a:p>
            <a:pPr marL="7620">
              <a:lnSpc>
                <a:spcPct val="100000"/>
              </a:lnSpc>
            </a:pPr>
            <a:r>
              <a:rPr sz="1400" spc="2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600">
              <a:latin typeface="Wingdings"/>
              <a:cs typeface="Wingdings"/>
            </a:endParaRPr>
          </a:p>
          <a:p>
            <a:pPr marL="153670" indent="-146685">
              <a:lnSpc>
                <a:spcPct val="100000"/>
              </a:lnSpc>
              <a:spcBef>
                <a:spcPts val="1070"/>
              </a:spcBef>
              <a:buSzPct val="150000"/>
              <a:buFont typeface="Wingdings"/>
              <a:buChar char=""/>
              <a:tabLst>
                <a:tab pos="154305"/>
              </a:tabLst>
            </a:pPr>
            <a:r>
              <a:rPr sz="800" b="1" spc="-25">
                <a:solidFill>
                  <a:srgbClr val="008000"/>
                </a:solidFill>
                <a:latin typeface="Tahoma"/>
                <a:cs typeface="Tahoma"/>
              </a:rPr>
              <a:t>Шт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800" b="1" spc="-25">
                <a:solidFill>
                  <a:srgbClr val="008000"/>
                </a:solidFill>
                <a:latin typeface="Tahoma"/>
                <a:cs typeface="Tahoma"/>
              </a:rPr>
              <a:t>т</a:t>
            </a:r>
            <a:r>
              <a:rPr sz="800" b="1" spc="-20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о</a:t>
            </a:r>
            <a:r>
              <a:rPr sz="800" b="1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800" b="1" spc="-4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расп</a:t>
            </a:r>
            <a:r>
              <a:rPr sz="800" b="1" spc="-20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са</a:t>
            </a:r>
            <a:r>
              <a:rPr sz="800" b="1" spc="-20">
                <a:solidFill>
                  <a:srgbClr val="008000"/>
                </a:solidFill>
                <a:latin typeface="Tahoma"/>
                <a:cs typeface="Tahoma"/>
              </a:rPr>
              <a:t>ни</a:t>
            </a:r>
            <a:r>
              <a:rPr sz="800" b="1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endParaRPr sz="800">
              <a:latin typeface="Tahoma"/>
              <a:cs typeface="Tahoma"/>
            </a:endParaRPr>
          </a:p>
          <a:p>
            <a:pPr marL="127635" indent="-120650">
              <a:lnSpc>
                <a:spcPct val="100000"/>
              </a:lnSpc>
              <a:spcBef>
                <a:spcPts val="500"/>
              </a:spcBef>
              <a:buSzPct val="137500"/>
              <a:buFont typeface="Wingdings"/>
              <a:buChar char=""/>
              <a:tabLst>
                <a:tab pos="128270"/>
              </a:tabLst>
            </a:pPr>
            <a:r>
              <a:rPr sz="800" b="1" spc="-25">
                <a:solidFill>
                  <a:srgbClr val="008000"/>
                </a:solidFill>
                <a:latin typeface="Tahoma"/>
                <a:cs typeface="Tahoma"/>
              </a:rPr>
              <a:t>Сетев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800" b="1">
                <a:solidFill>
                  <a:srgbClr val="008000"/>
                </a:solidFill>
                <a:latin typeface="Tahoma"/>
                <a:cs typeface="Tahoma"/>
              </a:rPr>
              <a:t>я</a:t>
            </a:r>
            <a:r>
              <a:rPr sz="800" b="1" spc="-5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фор</a:t>
            </a:r>
            <a:r>
              <a:rPr sz="800" b="1" spc="-25">
                <a:solidFill>
                  <a:srgbClr val="008000"/>
                </a:solidFill>
                <a:latin typeface="Tahoma"/>
                <a:cs typeface="Tahoma"/>
              </a:rPr>
              <a:t>м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800" b="1" spc="-25">
                <a:solidFill>
                  <a:srgbClr val="008000"/>
                </a:solidFill>
                <a:latin typeface="Tahoma"/>
                <a:cs typeface="Tahoma"/>
              </a:rPr>
              <a:t>/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д</a:t>
            </a:r>
            <a:r>
              <a:rPr sz="800" b="1" spc="-20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800" b="1" spc="-25">
                <a:solidFill>
                  <a:srgbClr val="008000"/>
                </a:solidFill>
                <a:latin typeface="Tahoma"/>
                <a:cs typeface="Tahoma"/>
              </a:rPr>
              <a:t>т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800" b="1" spc="-20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800" b="1" spc="-25">
                <a:solidFill>
                  <a:srgbClr val="008000"/>
                </a:solidFill>
                <a:latin typeface="Tahoma"/>
                <a:cs typeface="Tahoma"/>
              </a:rPr>
              <a:t>ц</a:t>
            </a:r>
            <a:r>
              <a:rPr sz="800" b="1" spc="-20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о</a:t>
            </a:r>
            <a:r>
              <a:rPr sz="800" b="1" spc="-20">
                <a:solidFill>
                  <a:srgbClr val="008000"/>
                </a:solidFill>
                <a:latin typeface="Tahoma"/>
                <a:cs typeface="Tahoma"/>
              </a:rPr>
              <a:t>нн</a:t>
            </a:r>
            <a:r>
              <a:rPr sz="800" b="1">
                <a:solidFill>
                  <a:srgbClr val="008000"/>
                </a:solidFill>
                <a:latin typeface="Tahoma"/>
                <a:cs typeface="Tahoma"/>
              </a:rPr>
              <a:t>о</a:t>
            </a:r>
            <a:endParaRPr sz="800">
              <a:latin typeface="Tahoma"/>
              <a:cs typeface="Tahoma"/>
            </a:endParaRPr>
          </a:p>
          <a:p>
            <a:pPr marL="7620">
              <a:lnSpc>
                <a:spcPct val="100000"/>
              </a:lnSpc>
              <a:spcBef>
                <a:spcPts val="375"/>
              </a:spcBef>
            </a:pPr>
            <a:r>
              <a:rPr sz="1400" spc="2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 marL="151130" indent="-143510">
              <a:lnSpc>
                <a:spcPct val="100000"/>
              </a:lnSpc>
              <a:spcBef>
                <a:spcPts val="360"/>
              </a:spcBef>
              <a:buSzPct val="136842"/>
              <a:buFont typeface="Wingdings"/>
              <a:buChar char=""/>
              <a:tabLst>
                <a:tab pos="151130"/>
              </a:tabLst>
            </a:pPr>
            <a:r>
              <a:rPr sz="950" b="1" spc="-30">
                <a:solidFill>
                  <a:srgbClr val="008000"/>
                </a:solidFill>
                <a:latin typeface="Tahoma"/>
                <a:cs typeface="Tahoma"/>
              </a:rPr>
              <a:t>Рекомендовано</a:t>
            </a:r>
            <a:endParaRPr sz="950">
              <a:latin typeface="Tahoma"/>
              <a:cs typeface="Tahoma"/>
            </a:endParaRPr>
          </a:p>
          <a:p>
            <a:pPr marL="127635" indent="-120650">
              <a:lnSpc>
                <a:spcPct val="100000"/>
              </a:lnSpc>
              <a:spcBef>
                <a:spcPts val="405"/>
              </a:spcBef>
              <a:buSzPct val="137500"/>
              <a:buFont typeface="Wingdings"/>
              <a:buChar char=""/>
              <a:tabLst>
                <a:tab pos="128270"/>
              </a:tabLst>
            </a:pP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Пр</a:t>
            </a:r>
            <a:r>
              <a:rPr sz="800" b="1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800" b="1" spc="-4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800" b="1" spc="-20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800" b="1" spc="-25">
                <a:solidFill>
                  <a:srgbClr val="008000"/>
                </a:solidFill>
                <a:latin typeface="Tahoma"/>
                <a:cs typeface="Tahoma"/>
              </a:rPr>
              <a:t>л</a:t>
            </a:r>
            <a:r>
              <a:rPr sz="800" b="1" spc="-20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ч</a:t>
            </a:r>
            <a:r>
              <a:rPr sz="800" b="1" spc="-20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800" b="1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800" b="1" spc="-4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сп</a:t>
            </a:r>
            <a:r>
              <a:rPr sz="800" b="1" spc="-25">
                <a:solidFill>
                  <a:srgbClr val="008000"/>
                </a:solidFill>
                <a:latin typeface="Tahoma"/>
                <a:cs typeface="Tahoma"/>
              </a:rPr>
              <a:t>ец</a:t>
            </a:r>
            <a:r>
              <a:rPr sz="800" b="1" spc="-20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800" b="1" spc="-25">
                <a:solidFill>
                  <a:srgbClr val="008000"/>
                </a:solidFill>
                <a:latin typeface="Tahoma"/>
                <a:cs typeface="Tahoma"/>
              </a:rPr>
              <a:t>л</a:t>
            </a:r>
            <a:r>
              <a:rPr sz="800" b="1" spc="-20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800" b="1" spc="-30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800" b="1" spc="-25">
                <a:solidFill>
                  <a:srgbClr val="008000"/>
                </a:solidFill>
                <a:latin typeface="Tahoma"/>
                <a:cs typeface="Tahoma"/>
              </a:rPr>
              <a:t>т</a:t>
            </a:r>
            <a:r>
              <a:rPr sz="800" b="1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endParaRPr sz="800">
              <a:latin typeface="Tahoma"/>
              <a:cs typeface="Tahoma"/>
            </a:endParaRPr>
          </a:p>
          <a:p>
            <a:pPr marL="7620">
              <a:lnSpc>
                <a:spcPct val="100000"/>
              </a:lnSpc>
              <a:spcBef>
                <a:spcPts val="420"/>
              </a:spcBef>
            </a:pPr>
            <a:r>
              <a:rPr sz="12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200">
              <a:latin typeface="Wingdings"/>
              <a:cs typeface="Wingdings"/>
            </a:endParaRPr>
          </a:p>
          <a:p>
            <a:pPr marL="7620">
              <a:lnSpc>
                <a:spcPct val="100000"/>
              </a:lnSpc>
              <a:spcBef>
                <a:spcPts val="420"/>
              </a:spcBef>
            </a:pPr>
            <a:r>
              <a:rPr sz="12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13193" y="1816049"/>
            <a:ext cx="175260" cy="81724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400" spc="2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400" spc="2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13193" y="2894203"/>
            <a:ext cx="1682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295003" y="1841897"/>
            <a:ext cx="175260" cy="8178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400" spc="2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spc="2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95003" y="2920746"/>
            <a:ext cx="1682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5065" y="595376"/>
            <a:ext cx="3616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Критерии</a:t>
            </a:r>
            <a:r>
              <a:rPr sz="1200" spc="19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единого</a:t>
            </a:r>
            <a:r>
              <a:rPr sz="1200" spc="17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образовательного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пространства</a:t>
            </a:r>
            <a:r>
              <a:rPr sz="1200" spc="17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(разрабатываемые</a:t>
            </a:r>
            <a:r>
              <a:rPr sz="1200" spc="2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документы)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3333" t="24889" r="42000" b="25333"/>
          <a:stretch>
            <a:fillRect/>
          </a:stretch>
        </p:blipFill>
        <p:spPr>
          <a:xfrm>
            <a:off x="76200" y="76200"/>
            <a:ext cx="6629400" cy="5354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11538" t="24322" r="1" b="21832"/>
          <a:stretch>
            <a:fillRect/>
          </a:stretch>
        </p:blipFill>
        <p:spPr>
          <a:xfrm>
            <a:off x="5722257" y="3904422"/>
            <a:ext cx="6469743" cy="29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21473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1627" y="47244"/>
            <a:ext cx="492252" cy="5394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5888" y="3809"/>
            <a:ext cx="7846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0">
                <a:solidFill>
                  <a:srgbClr val="031B83"/>
                </a:solidFill>
                <a:latin typeface="Verdana"/>
                <a:cs typeface="Verdana"/>
              </a:rPr>
              <a:t>Образовательная</a:t>
            </a:r>
            <a:r>
              <a:rPr sz="2400" spc="35">
                <a:solidFill>
                  <a:srgbClr val="031B83"/>
                </a:solidFill>
                <a:latin typeface="Verdana"/>
                <a:cs typeface="Verdana"/>
              </a:rPr>
              <a:t> среда,</a:t>
            </a:r>
            <a:r>
              <a:rPr sz="2400" spc="50">
                <a:solidFill>
                  <a:srgbClr val="031B83"/>
                </a:solidFill>
                <a:latin typeface="Verdana"/>
                <a:cs typeface="Verdana"/>
              </a:rPr>
              <a:t> </a:t>
            </a:r>
            <a:r>
              <a:rPr sz="2400" spc="40">
                <a:solidFill>
                  <a:srgbClr val="031B83"/>
                </a:solidFill>
                <a:latin typeface="Verdana"/>
                <a:cs typeface="Verdana"/>
              </a:rPr>
              <a:t>создание</a:t>
            </a:r>
            <a:r>
              <a:rPr sz="2400" spc="45">
                <a:solidFill>
                  <a:srgbClr val="031B83"/>
                </a:solidFill>
                <a:latin typeface="Verdana"/>
                <a:cs typeface="Verdana"/>
              </a:rPr>
              <a:t> </a:t>
            </a:r>
            <a:r>
              <a:rPr sz="2400" spc="35">
                <a:solidFill>
                  <a:srgbClr val="031B83"/>
                </a:solidFill>
                <a:latin typeface="Verdana"/>
                <a:cs typeface="Verdana"/>
              </a:rPr>
              <a:t>условий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5100" y="685927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Б</a:t>
            </a:r>
            <a:r>
              <a:rPr sz="1200" b="1" spc="-30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З</a:t>
            </a:r>
            <a:r>
              <a:rPr sz="1200" b="1" spc="-25">
                <a:solidFill>
                  <a:srgbClr val="008000"/>
                </a:solidFill>
                <a:latin typeface="Tahoma"/>
                <a:cs typeface="Tahoma"/>
              </a:rPr>
              <a:t>О</a:t>
            </a: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1200" b="1" spc="-25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1200" b="1">
                <a:solidFill>
                  <a:srgbClr val="008000"/>
                </a:solidFill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931" y="900747"/>
            <a:ext cx="11003280" cy="218440"/>
          </a:xfrm>
          <a:prstGeom prst="rect">
            <a:avLst/>
          </a:prstGeom>
          <a:solidFill>
            <a:srgbClr val="031B83"/>
          </a:solidFill>
        </p:spPr>
        <p:txBody>
          <a:bodyPr vert="horz" wrap="square" lIns="0" tIns="4254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335"/>
              </a:spcBef>
            </a:pPr>
            <a:r>
              <a:rPr sz="1000" b="1" spc="-30">
                <a:solidFill>
                  <a:srgbClr val="FFFFFF"/>
                </a:solidFill>
                <a:latin typeface="Tahoma"/>
                <a:cs typeface="Tahoma"/>
              </a:rPr>
              <a:t>Модернизация,</a:t>
            </a:r>
            <a:r>
              <a:rPr sz="1000" b="1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FFFFFF"/>
                </a:solidFill>
                <a:latin typeface="Tahoma"/>
                <a:cs typeface="Tahoma"/>
              </a:rPr>
              <a:t>развитие</a:t>
            </a:r>
            <a:r>
              <a:rPr sz="1000" b="1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5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000" b="1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FFFFFF"/>
                </a:solidFill>
                <a:latin typeface="Tahoma"/>
                <a:cs typeface="Tahoma"/>
              </a:rPr>
              <a:t>обеспечение</a:t>
            </a:r>
            <a:r>
              <a:rPr sz="1000" b="1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FFFFFF"/>
                </a:solidFill>
                <a:latin typeface="Tahoma"/>
                <a:cs typeface="Tahoma"/>
              </a:rPr>
              <a:t>возможности</a:t>
            </a:r>
            <a:r>
              <a:rPr sz="10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FFFFFF"/>
                </a:solidFill>
                <a:latin typeface="Tahoma"/>
                <a:cs typeface="Tahoma"/>
              </a:rPr>
              <a:t>дальнейшего</a:t>
            </a:r>
            <a:r>
              <a:rPr sz="1000" b="1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FFFFFF"/>
                </a:solidFill>
                <a:latin typeface="Tahoma"/>
                <a:cs typeface="Tahoma"/>
              </a:rPr>
              <a:t>внедрения</a:t>
            </a:r>
            <a:r>
              <a:rPr sz="1000" b="1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5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000" b="1" spc="-30">
                <a:solidFill>
                  <a:srgbClr val="FFFFFF"/>
                </a:solidFill>
                <a:latin typeface="Tahoma"/>
                <a:cs typeface="Tahoma"/>
              </a:rPr>
              <a:t> использования</a:t>
            </a:r>
            <a:r>
              <a:rPr sz="1000" b="1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FFFFFF"/>
                </a:solidFill>
                <a:latin typeface="Tahoma"/>
                <a:cs typeface="Tahoma"/>
              </a:rPr>
              <a:t>цифровой</a:t>
            </a:r>
            <a:r>
              <a:rPr sz="1000" b="1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FFFFFF"/>
                </a:solidFill>
                <a:latin typeface="Tahoma"/>
                <a:cs typeface="Tahoma"/>
              </a:rPr>
              <a:t>образовательной</a:t>
            </a:r>
            <a:r>
              <a:rPr sz="1000" b="1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25">
                <a:solidFill>
                  <a:srgbClr val="FFFFFF"/>
                </a:solidFill>
                <a:latin typeface="Tahoma"/>
                <a:cs typeface="Tahoma"/>
              </a:rPr>
              <a:t>среды</a:t>
            </a:r>
            <a:r>
              <a:rPr sz="1000" b="1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15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000" b="1" spc="-25">
                <a:solidFill>
                  <a:srgbClr val="FFFFFF"/>
                </a:solidFill>
                <a:latin typeface="Tahoma"/>
                <a:cs typeface="Tahoma"/>
              </a:rPr>
              <a:t> постоянной</a:t>
            </a:r>
            <a:r>
              <a:rPr sz="1000" b="1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FFFFFF"/>
                </a:solidFill>
                <a:latin typeface="Tahoma"/>
                <a:cs typeface="Tahoma"/>
              </a:rPr>
              <a:t>основе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90380" y="734313"/>
            <a:ext cx="617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П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ЛН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Ы</a:t>
            </a:r>
            <a:r>
              <a:rPr sz="1000" b="1" spc="-5">
                <a:solidFill>
                  <a:srgbClr val="031B83"/>
                </a:solidFill>
                <a:latin typeface="Tahoma"/>
                <a:cs typeface="Tahoma"/>
              </a:rPr>
              <a:t>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11110" y="719454"/>
            <a:ext cx="641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406128" y="477012"/>
            <a:ext cx="1659889" cy="149860"/>
            <a:chOff x="9406128" y="477012"/>
            <a:chExt cx="1659889" cy="149860"/>
          </a:xfrm>
        </p:grpSpPr>
        <p:sp>
          <p:nvSpPr>
            <p:cNvPr id="9" name="object 9"/>
            <p:cNvSpPr/>
            <p:nvPr/>
          </p:nvSpPr>
          <p:spPr>
            <a:xfrm>
              <a:off x="9406128" y="600456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8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931652" y="477012"/>
              <a:ext cx="106679" cy="10820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103364" y="480059"/>
            <a:ext cx="1659889" cy="149860"/>
            <a:chOff x="7103364" y="480059"/>
            <a:chExt cx="1659889" cy="149860"/>
          </a:xfrm>
        </p:grpSpPr>
        <p:sp>
          <p:nvSpPr>
            <p:cNvPr id="12" name="object 12"/>
            <p:cNvSpPr/>
            <p:nvPr/>
          </p:nvSpPr>
          <p:spPr>
            <a:xfrm>
              <a:off x="7103364" y="603503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8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889748" y="480059"/>
              <a:ext cx="106679" cy="10820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895088" y="492251"/>
            <a:ext cx="1657985" cy="149860"/>
            <a:chOff x="4895088" y="492251"/>
            <a:chExt cx="1657985" cy="149860"/>
          </a:xfrm>
        </p:grpSpPr>
        <p:sp>
          <p:nvSpPr>
            <p:cNvPr id="15" name="object 15"/>
            <p:cNvSpPr/>
            <p:nvPr/>
          </p:nvSpPr>
          <p:spPr>
            <a:xfrm>
              <a:off x="4895088" y="615695"/>
              <a:ext cx="1657985" cy="0"/>
            </a:xfrm>
            <a:custGeom>
              <a:rect l="l" t="t" r="r" b="b"/>
              <a:pathLst>
                <a:path w="1657983">
                  <a:moveTo>
                    <a:pt x="0" y="0"/>
                  </a:moveTo>
                  <a:lnTo>
                    <a:pt x="1657985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95088" y="492251"/>
              <a:ext cx="106679" cy="10820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30758" y="1206246"/>
            <a:ext cx="360807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"/>
              <a:tabLst>
                <a:tab pos="185420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Использование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ФГИС</a:t>
            </a:r>
            <a:r>
              <a:rPr sz="1000" spc="2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«Моя</a:t>
            </a:r>
            <a:r>
              <a:rPr sz="10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школа»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31B83"/>
              </a:buClr>
              <a:buFont typeface="Wingdings"/>
              <a:buChar char=""/>
            </a:pPr>
            <a:endParaRPr sz="1950">
              <a:latin typeface="Tahoma"/>
              <a:cs typeface="Tahoma"/>
            </a:endParaRPr>
          </a:p>
          <a:p>
            <a:pPr marL="220979" indent="-208915">
              <a:lnSpc>
                <a:spcPct val="100000"/>
              </a:lnSpc>
              <a:buSzPct val="150000"/>
              <a:buFont typeface="Wingdings"/>
              <a:buChar char=""/>
              <a:tabLst>
                <a:tab pos="221615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Предоставление</a:t>
            </a:r>
            <a:r>
              <a:rPr sz="10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доступа</a:t>
            </a:r>
            <a:r>
              <a:rPr sz="10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к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верифицированному</a:t>
            </a:r>
            <a:r>
              <a:rPr sz="10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цифровому</a:t>
            </a:r>
            <a:endParaRPr sz="1000">
              <a:latin typeface="Tahoma"/>
              <a:cs typeface="Tahoma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образовательному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контенту,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интернет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для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школьников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0758" y="2273299"/>
            <a:ext cx="4081779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"/>
              <a:tabLst>
                <a:tab pos="185420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Оснащение IT- оборудованием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в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соответствии утвержденным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Стандартом оснащения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государственных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муниципальных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общеобразовательных организаций,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осуществляющих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образовательную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деятельность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субъектах</a:t>
            </a:r>
            <a:r>
              <a:rPr sz="10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Российской</a:t>
            </a:r>
            <a:r>
              <a:rPr sz="10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Федерации,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компьютерным,</a:t>
            </a:r>
            <a:r>
              <a:rPr sz="10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мультимедийным,</a:t>
            </a:r>
            <a:r>
              <a:rPr sz="10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презентационным</a:t>
            </a:r>
            <a:r>
              <a:rPr sz="10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оборудованием </a:t>
            </a:r>
            <a:r>
              <a:rPr sz="1000" spc="-3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5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программным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обеспечением»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0758" y="3492753"/>
            <a:ext cx="3188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"/>
              <a:tabLst>
                <a:tab pos="185420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Эксплуатация</a:t>
            </a:r>
            <a:r>
              <a:rPr sz="10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информационной</a:t>
            </a:r>
            <a:r>
              <a:rPr sz="10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системы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управления </a:t>
            </a:r>
            <a:r>
              <a:rPr sz="1000" spc="-29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образовательной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организацией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0758" y="4102049"/>
            <a:ext cx="3268979" cy="33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979" indent="-208915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"/>
              <a:tabLst>
                <a:tab pos="221615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Подключение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образовательной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организации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к</a:t>
            </a:r>
            <a:endParaRPr sz="1000">
              <a:latin typeface="Tahoma"/>
              <a:cs typeface="Tahoma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высокоскоростному</a:t>
            </a:r>
            <a:r>
              <a:rPr sz="1000" spc="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интернету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контент-фильтрацией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0758" y="4712334"/>
            <a:ext cx="40062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"/>
              <a:tabLst>
                <a:tab pos="185420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Создание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на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базе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ИКОП («Сферум»)</a:t>
            </a:r>
            <a:r>
              <a:rPr sz="100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профессиональных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сообществ </a:t>
            </a:r>
            <a:r>
              <a:rPr sz="1000" spc="-3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педагогов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для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обмена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опытом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помощи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начинающим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учителям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0758" y="5321630"/>
            <a:ext cx="26257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"/>
              <a:tabLst>
                <a:tab pos="185420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Государственно-общественное</a:t>
            </a:r>
            <a:r>
              <a:rPr sz="1000" spc="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управление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94503" y="1196339"/>
            <a:ext cx="2094230" cy="456438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13970" rIns="0" bIns="0" rtlCol="0">
            <a:spAutoFit/>
          </a:bodyPr>
          <a:lstStyle/>
          <a:p>
            <a:pPr marL="8255">
              <a:lnSpc>
                <a:spcPct val="100000"/>
              </a:lnSpc>
              <a:spcBef>
                <a:spcPts val="110"/>
              </a:spcBef>
            </a:pPr>
            <a:r>
              <a:rPr sz="135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35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Wingdings"/>
              <a:cs typeface="Wingdings"/>
            </a:endParaRPr>
          </a:p>
          <a:p>
            <a:pPr marL="8255" marR="271780">
              <a:lnSpc>
                <a:spcPct val="100000"/>
              </a:lnSpc>
              <a:buSzPct val="150000"/>
              <a:buFont typeface="Wingdings"/>
              <a:buChar char=""/>
              <a:tabLst>
                <a:tab pos="225425"/>
              </a:tabLst>
            </a:pP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Д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о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т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у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п</a:t>
            </a: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к</a:t>
            </a:r>
            <a:r>
              <a:rPr sz="10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оц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иф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ров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анн</a:t>
            </a:r>
            <a:r>
              <a:rPr sz="1000" b="1" spc="-20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м 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учебникам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8000"/>
              </a:buClr>
              <a:buFont typeface="Wingdings"/>
              <a:buChar char=""/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8000"/>
              </a:buClr>
              <a:buFont typeface="Wingdings"/>
              <a:buChar char=""/>
            </a:pPr>
            <a:endParaRPr sz="1350">
              <a:latin typeface="Tahoma"/>
              <a:cs typeface="Tahoma"/>
            </a:endParaRPr>
          </a:p>
          <a:p>
            <a:pPr marL="8255" marR="572770">
              <a:lnSpc>
                <a:spcPct val="100000"/>
              </a:lnSpc>
              <a:buSzPct val="150000"/>
              <a:buFont typeface="Wingdings"/>
              <a:buChar char=""/>
              <a:tabLst>
                <a:tab pos="191770"/>
              </a:tabLst>
            </a:pP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л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ч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1000" b="1" spc="-1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м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об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л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ьн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х 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цифровых</a:t>
            </a:r>
            <a:r>
              <a:rPr sz="1000" b="1" spc="-2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классов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8000"/>
              </a:buClr>
              <a:buFont typeface="Wingdings"/>
              <a:buChar char=""/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8000"/>
              </a:buClr>
              <a:buFont typeface="Wingdings"/>
              <a:buChar char=""/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8000"/>
              </a:buClr>
              <a:buFont typeface="Wingdings"/>
              <a:buChar char=""/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8000"/>
              </a:buClr>
              <a:buFont typeface="Wingdings"/>
              <a:buChar char=""/>
            </a:pPr>
            <a:endParaRPr sz="1350">
              <a:latin typeface="Tahoma"/>
              <a:cs typeface="Tahoma"/>
            </a:endParaRPr>
          </a:p>
          <a:p>
            <a:pPr marL="8255" marR="38735">
              <a:lnSpc>
                <a:spcPct val="100000"/>
              </a:lnSpc>
              <a:buSzPct val="150000"/>
              <a:buFont typeface="Wingdings"/>
              <a:buChar char=""/>
              <a:tabLst>
                <a:tab pos="191770"/>
              </a:tabLst>
            </a:pP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Ведение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управления </a:t>
            </a: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образовательной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организацией </a:t>
            </a:r>
            <a:r>
              <a:rPr sz="1000" b="1" spc="-28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1000" b="1" spc="-5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цифровом</a:t>
            </a:r>
            <a:r>
              <a:rPr sz="1000" b="1" spc="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формате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8000"/>
              </a:buClr>
              <a:buFont typeface="Wingdings"/>
              <a:buChar char=""/>
            </a:pPr>
            <a:endParaRPr sz="1200">
              <a:latin typeface="Tahoma"/>
              <a:cs typeface="Tahoma"/>
            </a:endParaRPr>
          </a:p>
          <a:p>
            <a:pPr marL="8255" marR="1270">
              <a:lnSpc>
                <a:spcPct val="100000"/>
              </a:lnSpc>
              <a:spcBef>
                <a:spcPts val="955"/>
              </a:spcBef>
              <a:buSzPct val="150000"/>
              <a:buFont typeface="Wingdings"/>
              <a:buChar char=""/>
              <a:tabLst>
                <a:tab pos="191770"/>
              </a:tabLst>
            </a:pP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Подключение</a:t>
            </a:r>
            <a:r>
              <a:rPr sz="1000" b="1" spc="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к </a:t>
            </a:r>
            <a:r>
              <a:rPr sz="1000" b="1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высокоскоростному</a:t>
            </a:r>
            <a:r>
              <a:rPr sz="1000" b="1" spc="-1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интернету</a:t>
            </a:r>
            <a:r>
              <a:rPr sz="1000" b="1" spc="-1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с </a:t>
            </a:r>
            <a:r>
              <a:rPr sz="1000" b="1" spc="-28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фильтрацией</a:t>
            </a:r>
            <a:r>
              <a:rPr sz="1000" b="1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трафика</a:t>
            </a:r>
            <a:endParaRPr sz="1000">
              <a:latin typeface="Tahoma"/>
              <a:cs typeface="Tahoma"/>
            </a:endParaRPr>
          </a:p>
          <a:p>
            <a:pPr marL="191135" indent="-183515">
              <a:lnSpc>
                <a:spcPct val="100000"/>
              </a:lnSpc>
              <a:spcBef>
                <a:spcPts val="605"/>
              </a:spcBef>
              <a:buSzPct val="150000"/>
              <a:buFont typeface="Wingdings"/>
              <a:buChar char=""/>
              <a:tabLst>
                <a:tab pos="191770"/>
              </a:tabLst>
            </a:pP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По</a:t>
            </a: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д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к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л</a:t>
            </a: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ю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че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1000" b="1" spc="-20">
                <a:solidFill>
                  <a:srgbClr val="008000"/>
                </a:solidFill>
                <a:latin typeface="Tahoma"/>
                <a:cs typeface="Tahoma"/>
              </a:rPr>
              <a:t>и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1000" b="1" spc="1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к</a:t>
            </a:r>
            <a:r>
              <a:rPr sz="1000" b="1" spc="-5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ИК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О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П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8000"/>
              </a:buClr>
              <a:buFont typeface="Wingdings"/>
              <a:buChar char=""/>
            </a:pPr>
            <a:endParaRPr sz="1600">
              <a:latin typeface="Tahoma"/>
              <a:cs typeface="Tahoma"/>
            </a:endParaRPr>
          </a:p>
          <a:p>
            <a:pPr marL="224790" indent="-217170">
              <a:lnSpc>
                <a:spcPct val="100000"/>
              </a:lnSpc>
              <a:spcBef>
                <a:spcPts val="1425"/>
              </a:spcBef>
              <a:buSzPct val="150000"/>
              <a:buFont typeface="Wingdings"/>
              <a:buChar char=""/>
              <a:tabLst>
                <a:tab pos="225425"/>
              </a:tabLst>
            </a:pP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Родительский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комитет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99554" y="1131570"/>
            <a:ext cx="24784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5210"/>
              </a:tabLst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r>
              <a:rPr sz="1500">
                <a:solidFill>
                  <a:srgbClr val="031B83"/>
                </a:solidFill>
                <a:latin typeface="Times New Roman"/>
                <a:cs typeface="Times New Roman"/>
              </a:rPr>
              <a:t>	</a:t>
            </a: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99554" y="1652777"/>
            <a:ext cx="2160905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925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"/>
              <a:tabLst>
                <a:tab pos="199390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Доступ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к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оцифрованным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учебникам,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доступ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к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дополнительной </a:t>
            </a:r>
            <a:r>
              <a:rPr sz="1000" spc="-3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литературе, всероссийским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электронным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библиотекам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31B83"/>
              </a:buClr>
              <a:buFont typeface="Wingdings"/>
              <a:buChar char=""/>
            </a:pPr>
            <a:endParaRPr sz="10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SzPct val="150000"/>
              <a:buFont typeface="Wingdings"/>
              <a:buChar char=""/>
              <a:tabLst>
                <a:tab pos="199390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Наличие мобильных цифровых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классов, оснащенность 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не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менее 50% </a:t>
            </a:r>
            <a:r>
              <a:rPr sz="1000" spc="-3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учебных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классов</a:t>
            </a:r>
            <a:r>
              <a:rPr sz="10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средствами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ото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б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р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аж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ени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я</a:t>
            </a:r>
            <a:r>
              <a:rPr sz="10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информ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ц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(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СОИ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02318" y="1652777"/>
            <a:ext cx="25628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"/>
              <a:tabLst>
                <a:tab pos="198755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Возможность создания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собственного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ЦОК </a:t>
            </a:r>
            <a:r>
              <a:rPr sz="1000" spc="-3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для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демонстрации</a:t>
            </a:r>
            <a:r>
              <a:rPr sz="10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на</a:t>
            </a:r>
            <a:r>
              <a:rPr sz="10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уроках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02318" y="2445511"/>
            <a:ext cx="2470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"/>
              <a:tabLst>
                <a:tab pos="198755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Наличие мобильных цифровых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классов, </a:t>
            </a:r>
            <a:r>
              <a:rPr sz="1000" spc="-3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оснащенность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100%</a:t>
            </a:r>
            <a:r>
              <a:rPr sz="10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учебных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классов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СОИ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00061" y="3428238"/>
            <a:ext cx="21583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"/>
              <a:tabLst>
                <a:tab pos="198755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нте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г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р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ц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я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тем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ы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у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пр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ав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л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ени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я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с 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региональными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информационными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системами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54133" y="3428238"/>
            <a:ext cx="272542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"/>
              <a:tabLst>
                <a:tab pos="198755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Интеграция системы управления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с </a:t>
            </a:r>
            <a:r>
              <a:rPr sz="10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региональными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информационными</a:t>
            </a:r>
            <a:r>
              <a:rPr sz="1000" spc="2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системами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6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федеральными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информационными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системами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99554" y="4085335"/>
            <a:ext cx="2068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"/>
              <a:tabLst>
                <a:tab pos="199390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Обеспечение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беспроводного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д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т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у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п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н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территори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ор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г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низ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ц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99554" y="4695190"/>
            <a:ext cx="2072639" cy="876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"/>
              <a:tabLst>
                <a:tab pos="199390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Назначение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Эксперта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 по </a:t>
            </a:r>
            <a:r>
              <a:rPr sz="10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цифровой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трансформации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в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каждой </a:t>
            </a:r>
            <a:r>
              <a:rPr sz="1000" spc="-3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школе, создание собственных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сообществ</a:t>
            </a:r>
            <a:endParaRPr sz="1000">
              <a:latin typeface="Tahoma"/>
              <a:cs typeface="Tahoma"/>
            </a:endParaRPr>
          </a:p>
          <a:p>
            <a:pPr marL="198755" indent="-186690">
              <a:lnSpc>
                <a:spcPct val="100000"/>
              </a:lnSpc>
              <a:spcBef>
                <a:spcPts val="600"/>
              </a:spcBef>
              <a:buSzPct val="150000"/>
              <a:buFont typeface="Wingdings"/>
              <a:buChar char=""/>
              <a:tabLst>
                <a:tab pos="199390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Упр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ав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л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я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ю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щ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й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т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76613" y="4116704"/>
            <a:ext cx="2105660" cy="110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"/>
              <a:tabLst>
                <a:tab pos="198755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д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ени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б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т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енн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ы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х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пр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ав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л</a:t>
            </a:r>
            <a:r>
              <a:rPr sz="10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п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о 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использованию мобильными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устройствами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 и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устройствами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связи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31B83"/>
              </a:buClr>
              <a:buFont typeface="Wingdings"/>
              <a:buChar char=""/>
            </a:pPr>
            <a:endParaRPr sz="1050">
              <a:latin typeface="Tahoma"/>
              <a:cs typeface="Tahoma"/>
            </a:endParaRPr>
          </a:p>
          <a:p>
            <a:pPr marL="12700" marR="67945">
              <a:lnSpc>
                <a:spcPct val="100000"/>
              </a:lnSpc>
              <a:buSzPct val="150000"/>
              <a:buFont typeface="Wingdings"/>
              <a:buChar char=""/>
              <a:tabLst>
                <a:tab pos="198755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Возможность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проведения 100%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уроков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внеклассных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мероприятий </a:t>
            </a:r>
            <a:r>
              <a:rPr sz="1000" spc="-3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помощью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ВКС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76613" y="5442965"/>
            <a:ext cx="16865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"/>
              <a:tabLst>
                <a:tab pos="198755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Управляющий совет, </a:t>
            </a:r>
            <a:r>
              <a:rPr sz="10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ученическое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самоуправление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3100" y="453644"/>
            <a:ext cx="4093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Критерии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единого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образовательного пространства </a:t>
            </a:r>
            <a:r>
              <a:rPr sz="1200" spc="-36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(разрабатываемые</a:t>
            </a:r>
            <a:r>
              <a:rPr sz="1200" spc="2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документы)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701653" y="6371640"/>
            <a:ext cx="2667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>
                <a:solidFill>
                  <a:srgbClr val="808080"/>
                </a:solidFill>
                <a:latin typeface="Microsoft Sans Serif"/>
                <a:cs typeface="Microsoft Sans Serif"/>
              </a:rPr>
              <a:t>14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5" y="26779"/>
            <a:ext cx="5791402" cy="3861689"/>
          </a:xfrm>
          <a:prstGeom prst="rect">
            <a:avLst/>
          </a:prstGeom>
        </p:spPr>
      </p:pic>
      <p:pic>
        <p:nvPicPr>
          <p:cNvPr id="1026" name="Picture 2" descr="https://sun9-14.userapi.com/impg/bGJaJW8NqEoYLI_fTlyLIPhG0hWprSmUV--3lw/lunNnUVzusk.jpg?size=2560x1707&amp;quality=96&amp;sign=303a6f825443b2406623fe1d12e514e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9965" y="-10125"/>
            <a:ext cx="5846747" cy="389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470273"/>
            <a:ext cx="5456393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53672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59079"/>
            <a:ext cx="9880837" cy="67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7678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0"/>
            <a:ext cx="6858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98162"/>
            <a:ext cx="4892397" cy="32603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80" y="47620"/>
            <a:ext cx="4968240" cy="3310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6" y="3641447"/>
            <a:ext cx="4826714" cy="32165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3471153"/>
            <a:ext cx="4849848" cy="32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474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0"/>
            <a:ext cx="685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14719" r="5761"/>
          <a:stretch>
            <a:fillRect/>
          </a:stretch>
        </p:blipFill>
        <p:spPr>
          <a:xfrm>
            <a:off x="228600" y="0"/>
            <a:ext cx="4344606" cy="3642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55674"/>
            <a:ext cx="3636494" cy="6460836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7241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4290924" y="1241024"/>
            <a:ext cx="7837805" cy="5408295"/>
            <a:chOff x="4290924" y="1241024"/>
            <a:chExt cx="7837805" cy="5408295"/>
          </a:xfrm>
        </p:grpSpPr>
        <p:pic>
          <p:nvPicPr>
            <p:cNvPr id="3" name="object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359386" y="1241024"/>
              <a:ext cx="4768792" cy="54077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54424" y="1966156"/>
              <a:ext cx="7049134" cy="2574290"/>
            </a:xfrm>
            <a:custGeom>
              <a:rect l="l" t="t" r="r" b="b"/>
              <a:pathLst>
                <a:path w="7049134" h="2574290">
                  <a:moveTo>
                    <a:pt x="4097171" y="1092384"/>
                  </a:moveTo>
                  <a:lnTo>
                    <a:pt x="4066358" y="1057517"/>
                  </a:lnTo>
                  <a:lnTo>
                    <a:pt x="4040680" y="1019949"/>
                  </a:lnTo>
                  <a:lnTo>
                    <a:pt x="4020137" y="980170"/>
                  </a:lnTo>
                  <a:lnTo>
                    <a:pt x="4004730" y="938672"/>
                  </a:lnTo>
                  <a:lnTo>
                    <a:pt x="3994459" y="895944"/>
                  </a:lnTo>
                  <a:lnTo>
                    <a:pt x="3989323" y="852477"/>
                  </a:lnTo>
                  <a:lnTo>
                    <a:pt x="3989323" y="808763"/>
                  </a:lnTo>
                  <a:lnTo>
                    <a:pt x="3994459" y="765293"/>
                  </a:lnTo>
                  <a:lnTo>
                    <a:pt x="4004730" y="722556"/>
                  </a:lnTo>
                  <a:lnTo>
                    <a:pt x="4020137" y="681044"/>
                  </a:lnTo>
                  <a:lnTo>
                    <a:pt x="4040680" y="641247"/>
                  </a:lnTo>
                  <a:lnTo>
                    <a:pt x="4066358" y="603656"/>
                  </a:lnTo>
                  <a:lnTo>
                    <a:pt x="4097171" y="568763"/>
                  </a:lnTo>
                  <a:lnTo>
                    <a:pt x="4558054" y="107753"/>
                  </a:lnTo>
                  <a:lnTo>
                    <a:pt x="4592948" y="76966"/>
                  </a:lnTo>
                  <a:lnTo>
                    <a:pt x="4630538" y="51311"/>
                  </a:lnTo>
                  <a:lnTo>
                    <a:pt x="4670335" y="30786"/>
                  </a:lnTo>
                  <a:lnTo>
                    <a:pt x="4711847" y="15393"/>
                  </a:lnTo>
                  <a:lnTo>
                    <a:pt x="4754584" y="5131"/>
                  </a:lnTo>
                  <a:lnTo>
                    <a:pt x="4798055" y="0"/>
                  </a:lnTo>
                  <a:lnTo>
                    <a:pt x="4841769" y="0"/>
                  </a:lnTo>
                  <a:lnTo>
                    <a:pt x="4885235" y="5131"/>
                  </a:lnTo>
                  <a:lnTo>
                    <a:pt x="4927963" y="15393"/>
                  </a:lnTo>
                  <a:lnTo>
                    <a:pt x="4969462" y="30786"/>
                  </a:lnTo>
                  <a:lnTo>
                    <a:pt x="5009241" y="51311"/>
                  </a:lnTo>
                  <a:lnTo>
                    <a:pt x="5046809" y="76966"/>
                  </a:lnTo>
                  <a:lnTo>
                    <a:pt x="5081675" y="107753"/>
                  </a:lnTo>
                  <a:lnTo>
                    <a:pt x="5542685" y="568763"/>
                  </a:lnTo>
                  <a:lnTo>
                    <a:pt x="5573499" y="603656"/>
                  </a:lnTo>
                  <a:lnTo>
                    <a:pt x="5599177" y="641247"/>
                  </a:lnTo>
                  <a:lnTo>
                    <a:pt x="5619719" y="681044"/>
                  </a:lnTo>
                  <a:lnTo>
                    <a:pt x="5635126" y="722556"/>
                  </a:lnTo>
                  <a:lnTo>
                    <a:pt x="5645397" y="765293"/>
                  </a:lnTo>
                  <a:lnTo>
                    <a:pt x="5650533" y="808763"/>
                  </a:lnTo>
                  <a:lnTo>
                    <a:pt x="5650533" y="852477"/>
                  </a:lnTo>
                  <a:lnTo>
                    <a:pt x="5645397" y="895944"/>
                  </a:lnTo>
                  <a:lnTo>
                    <a:pt x="5635126" y="938672"/>
                  </a:lnTo>
                  <a:lnTo>
                    <a:pt x="5619719" y="980170"/>
                  </a:lnTo>
                  <a:lnTo>
                    <a:pt x="5599177" y="1019949"/>
                  </a:lnTo>
                  <a:lnTo>
                    <a:pt x="5573499" y="1057517"/>
                  </a:lnTo>
                  <a:lnTo>
                    <a:pt x="5542685" y="1092384"/>
                  </a:lnTo>
                  <a:lnTo>
                    <a:pt x="5081675" y="1553394"/>
                  </a:lnTo>
                  <a:lnTo>
                    <a:pt x="5046809" y="1584207"/>
                  </a:lnTo>
                  <a:lnTo>
                    <a:pt x="5009241" y="1609885"/>
                  </a:lnTo>
                  <a:lnTo>
                    <a:pt x="4969462" y="1630428"/>
                  </a:lnTo>
                  <a:lnTo>
                    <a:pt x="4927963" y="1645835"/>
                  </a:lnTo>
                  <a:lnTo>
                    <a:pt x="4885235" y="1656106"/>
                  </a:lnTo>
                  <a:lnTo>
                    <a:pt x="4841769" y="1661241"/>
                  </a:lnTo>
                  <a:lnTo>
                    <a:pt x="4798055" y="1661241"/>
                  </a:lnTo>
                  <a:lnTo>
                    <a:pt x="4754584" y="1656106"/>
                  </a:lnTo>
                  <a:lnTo>
                    <a:pt x="4711847" y="1645835"/>
                  </a:lnTo>
                  <a:lnTo>
                    <a:pt x="4670335" y="1630428"/>
                  </a:lnTo>
                  <a:lnTo>
                    <a:pt x="4630538" y="1609885"/>
                  </a:lnTo>
                  <a:lnTo>
                    <a:pt x="4592948" y="1584207"/>
                  </a:lnTo>
                  <a:lnTo>
                    <a:pt x="4558054" y="1553394"/>
                  </a:lnTo>
                  <a:lnTo>
                    <a:pt x="4097171" y="1092384"/>
                  </a:lnTo>
                  <a:close/>
                </a:path>
                <a:path w="7049134" h="2574290">
                  <a:moveTo>
                    <a:pt x="2764433" y="1987099"/>
                  </a:moveTo>
                  <a:lnTo>
                    <a:pt x="2733620" y="1952232"/>
                  </a:lnTo>
                  <a:lnTo>
                    <a:pt x="2707942" y="1914664"/>
                  </a:lnTo>
                  <a:lnTo>
                    <a:pt x="2687399" y="1874885"/>
                  </a:lnTo>
                  <a:lnTo>
                    <a:pt x="2671992" y="1833387"/>
                  </a:lnTo>
                  <a:lnTo>
                    <a:pt x="2661721" y="1790659"/>
                  </a:lnTo>
                  <a:lnTo>
                    <a:pt x="2656585" y="1747192"/>
                  </a:lnTo>
                  <a:lnTo>
                    <a:pt x="2656585" y="1703478"/>
                  </a:lnTo>
                  <a:lnTo>
                    <a:pt x="2661721" y="1660008"/>
                  </a:lnTo>
                  <a:lnTo>
                    <a:pt x="2671992" y="1617271"/>
                  </a:lnTo>
                  <a:lnTo>
                    <a:pt x="2687399" y="1575759"/>
                  </a:lnTo>
                  <a:lnTo>
                    <a:pt x="2707942" y="1535962"/>
                  </a:lnTo>
                  <a:lnTo>
                    <a:pt x="2733620" y="1498371"/>
                  </a:lnTo>
                  <a:lnTo>
                    <a:pt x="2764433" y="1463478"/>
                  </a:lnTo>
                  <a:lnTo>
                    <a:pt x="3225316" y="1002468"/>
                  </a:lnTo>
                  <a:lnTo>
                    <a:pt x="3260210" y="971681"/>
                  </a:lnTo>
                  <a:lnTo>
                    <a:pt x="3297800" y="946026"/>
                  </a:lnTo>
                  <a:lnTo>
                    <a:pt x="3337597" y="925501"/>
                  </a:lnTo>
                  <a:lnTo>
                    <a:pt x="3379109" y="910108"/>
                  </a:lnTo>
                  <a:lnTo>
                    <a:pt x="3421846" y="899846"/>
                  </a:lnTo>
                  <a:lnTo>
                    <a:pt x="3465317" y="894714"/>
                  </a:lnTo>
                  <a:lnTo>
                    <a:pt x="3509031" y="894714"/>
                  </a:lnTo>
                  <a:lnTo>
                    <a:pt x="3552497" y="899846"/>
                  </a:lnTo>
                  <a:lnTo>
                    <a:pt x="3595225" y="910108"/>
                  </a:lnTo>
                  <a:lnTo>
                    <a:pt x="3636724" y="925501"/>
                  </a:lnTo>
                  <a:lnTo>
                    <a:pt x="3676503" y="946026"/>
                  </a:lnTo>
                  <a:lnTo>
                    <a:pt x="3714071" y="971681"/>
                  </a:lnTo>
                  <a:lnTo>
                    <a:pt x="3748937" y="1002468"/>
                  </a:lnTo>
                  <a:lnTo>
                    <a:pt x="4209947" y="1463478"/>
                  </a:lnTo>
                  <a:lnTo>
                    <a:pt x="4240761" y="1498371"/>
                  </a:lnTo>
                  <a:lnTo>
                    <a:pt x="4266439" y="1535962"/>
                  </a:lnTo>
                  <a:lnTo>
                    <a:pt x="4286981" y="1575759"/>
                  </a:lnTo>
                  <a:lnTo>
                    <a:pt x="4302388" y="1617271"/>
                  </a:lnTo>
                  <a:lnTo>
                    <a:pt x="4312659" y="1660008"/>
                  </a:lnTo>
                  <a:lnTo>
                    <a:pt x="4317795" y="1703478"/>
                  </a:lnTo>
                  <a:lnTo>
                    <a:pt x="4317795" y="1747192"/>
                  </a:lnTo>
                  <a:lnTo>
                    <a:pt x="4312659" y="1790659"/>
                  </a:lnTo>
                  <a:lnTo>
                    <a:pt x="4302388" y="1833387"/>
                  </a:lnTo>
                  <a:lnTo>
                    <a:pt x="4286981" y="1874885"/>
                  </a:lnTo>
                  <a:lnTo>
                    <a:pt x="4266439" y="1914664"/>
                  </a:lnTo>
                  <a:lnTo>
                    <a:pt x="4240761" y="1952232"/>
                  </a:lnTo>
                  <a:lnTo>
                    <a:pt x="4209947" y="1987099"/>
                  </a:lnTo>
                  <a:lnTo>
                    <a:pt x="3748937" y="2448109"/>
                  </a:lnTo>
                  <a:lnTo>
                    <a:pt x="3714071" y="2478922"/>
                  </a:lnTo>
                  <a:lnTo>
                    <a:pt x="3676503" y="2504600"/>
                  </a:lnTo>
                  <a:lnTo>
                    <a:pt x="3636724" y="2525143"/>
                  </a:lnTo>
                  <a:lnTo>
                    <a:pt x="3595225" y="2540550"/>
                  </a:lnTo>
                  <a:lnTo>
                    <a:pt x="3552497" y="2550821"/>
                  </a:lnTo>
                  <a:lnTo>
                    <a:pt x="3509031" y="2555956"/>
                  </a:lnTo>
                  <a:lnTo>
                    <a:pt x="3465317" y="2555956"/>
                  </a:lnTo>
                  <a:lnTo>
                    <a:pt x="3421846" y="2550821"/>
                  </a:lnTo>
                  <a:lnTo>
                    <a:pt x="3379109" y="2540550"/>
                  </a:lnTo>
                  <a:lnTo>
                    <a:pt x="3337597" y="2525143"/>
                  </a:lnTo>
                  <a:lnTo>
                    <a:pt x="3297800" y="2504600"/>
                  </a:lnTo>
                  <a:lnTo>
                    <a:pt x="3260210" y="2478922"/>
                  </a:lnTo>
                  <a:lnTo>
                    <a:pt x="3225316" y="2448109"/>
                  </a:lnTo>
                  <a:lnTo>
                    <a:pt x="2764433" y="1987099"/>
                  </a:lnTo>
                  <a:close/>
                </a:path>
                <a:path w="7049134" h="2574290">
                  <a:moveTo>
                    <a:pt x="107847" y="2005006"/>
                  </a:moveTo>
                  <a:lnTo>
                    <a:pt x="77034" y="1970112"/>
                  </a:lnTo>
                  <a:lnTo>
                    <a:pt x="51356" y="1932522"/>
                  </a:lnTo>
                  <a:lnTo>
                    <a:pt x="30813" y="1892725"/>
                  </a:lnTo>
                  <a:lnTo>
                    <a:pt x="15406" y="1851212"/>
                  </a:lnTo>
                  <a:lnTo>
                    <a:pt x="5135" y="1808476"/>
                  </a:lnTo>
                  <a:lnTo>
                    <a:pt x="0" y="1765005"/>
                  </a:lnTo>
                  <a:lnTo>
                    <a:pt x="0" y="1721291"/>
                  </a:lnTo>
                  <a:lnTo>
                    <a:pt x="5135" y="1677824"/>
                  </a:lnTo>
                  <a:lnTo>
                    <a:pt x="15406" y="1635097"/>
                  </a:lnTo>
                  <a:lnTo>
                    <a:pt x="30813" y="1593598"/>
                  </a:lnTo>
                  <a:lnTo>
                    <a:pt x="51356" y="1553819"/>
                  </a:lnTo>
                  <a:lnTo>
                    <a:pt x="77034" y="1516251"/>
                  </a:lnTo>
                  <a:lnTo>
                    <a:pt x="107847" y="1481385"/>
                  </a:lnTo>
                  <a:lnTo>
                    <a:pt x="568857" y="1020375"/>
                  </a:lnTo>
                  <a:lnTo>
                    <a:pt x="603724" y="989561"/>
                  </a:lnTo>
                  <a:lnTo>
                    <a:pt x="641292" y="963883"/>
                  </a:lnTo>
                  <a:lnTo>
                    <a:pt x="681071" y="943340"/>
                  </a:lnTo>
                  <a:lnTo>
                    <a:pt x="722569" y="927934"/>
                  </a:lnTo>
                  <a:lnTo>
                    <a:pt x="765297" y="917662"/>
                  </a:lnTo>
                  <a:lnTo>
                    <a:pt x="808763" y="912527"/>
                  </a:lnTo>
                  <a:lnTo>
                    <a:pt x="852477" y="912527"/>
                  </a:lnTo>
                  <a:lnTo>
                    <a:pt x="895948" y="917662"/>
                  </a:lnTo>
                  <a:lnTo>
                    <a:pt x="938685" y="927934"/>
                  </a:lnTo>
                  <a:lnTo>
                    <a:pt x="980197" y="943340"/>
                  </a:lnTo>
                  <a:lnTo>
                    <a:pt x="1019994" y="963883"/>
                  </a:lnTo>
                  <a:lnTo>
                    <a:pt x="1057585" y="989561"/>
                  </a:lnTo>
                  <a:lnTo>
                    <a:pt x="1092478" y="1020375"/>
                  </a:lnTo>
                  <a:lnTo>
                    <a:pt x="1553488" y="1481385"/>
                  </a:lnTo>
                  <a:lnTo>
                    <a:pt x="1584275" y="1516251"/>
                  </a:lnTo>
                  <a:lnTo>
                    <a:pt x="1609930" y="1553819"/>
                  </a:lnTo>
                  <a:lnTo>
                    <a:pt x="1630455" y="1593598"/>
                  </a:lnTo>
                  <a:lnTo>
                    <a:pt x="1645848" y="1635097"/>
                  </a:lnTo>
                  <a:lnTo>
                    <a:pt x="1656110" y="1677824"/>
                  </a:lnTo>
                  <a:lnTo>
                    <a:pt x="1661241" y="1721291"/>
                  </a:lnTo>
                  <a:lnTo>
                    <a:pt x="1661241" y="1765005"/>
                  </a:lnTo>
                  <a:lnTo>
                    <a:pt x="1656110" y="1808476"/>
                  </a:lnTo>
                  <a:lnTo>
                    <a:pt x="1645848" y="1851212"/>
                  </a:lnTo>
                  <a:lnTo>
                    <a:pt x="1630455" y="1892725"/>
                  </a:lnTo>
                  <a:lnTo>
                    <a:pt x="1609930" y="1932522"/>
                  </a:lnTo>
                  <a:lnTo>
                    <a:pt x="1584275" y="1970112"/>
                  </a:lnTo>
                  <a:lnTo>
                    <a:pt x="1553488" y="2005006"/>
                  </a:lnTo>
                  <a:lnTo>
                    <a:pt x="1092478" y="2465889"/>
                  </a:lnTo>
                  <a:lnTo>
                    <a:pt x="1057585" y="2496702"/>
                  </a:lnTo>
                  <a:lnTo>
                    <a:pt x="1019994" y="2522380"/>
                  </a:lnTo>
                  <a:lnTo>
                    <a:pt x="980197" y="2542923"/>
                  </a:lnTo>
                  <a:lnTo>
                    <a:pt x="938685" y="2558330"/>
                  </a:lnTo>
                  <a:lnTo>
                    <a:pt x="895948" y="2568601"/>
                  </a:lnTo>
                  <a:lnTo>
                    <a:pt x="852477" y="2573736"/>
                  </a:lnTo>
                  <a:lnTo>
                    <a:pt x="808763" y="2573736"/>
                  </a:lnTo>
                  <a:lnTo>
                    <a:pt x="765297" y="2568601"/>
                  </a:lnTo>
                  <a:lnTo>
                    <a:pt x="722569" y="2558330"/>
                  </a:lnTo>
                  <a:lnTo>
                    <a:pt x="681071" y="2542923"/>
                  </a:lnTo>
                  <a:lnTo>
                    <a:pt x="641292" y="2522380"/>
                  </a:lnTo>
                  <a:lnTo>
                    <a:pt x="603724" y="2496702"/>
                  </a:lnTo>
                  <a:lnTo>
                    <a:pt x="568857" y="2465889"/>
                  </a:lnTo>
                  <a:lnTo>
                    <a:pt x="107847" y="2005006"/>
                  </a:lnTo>
                  <a:close/>
                </a:path>
                <a:path w="7049134" h="2574290">
                  <a:moveTo>
                    <a:pt x="1431568" y="1092384"/>
                  </a:moveTo>
                  <a:lnTo>
                    <a:pt x="1400782" y="1057517"/>
                  </a:lnTo>
                  <a:lnTo>
                    <a:pt x="1375126" y="1019949"/>
                  </a:lnTo>
                  <a:lnTo>
                    <a:pt x="1354602" y="980170"/>
                  </a:lnTo>
                  <a:lnTo>
                    <a:pt x="1339208" y="938672"/>
                  </a:lnTo>
                  <a:lnTo>
                    <a:pt x="1328946" y="895944"/>
                  </a:lnTo>
                  <a:lnTo>
                    <a:pt x="1323815" y="852477"/>
                  </a:lnTo>
                  <a:lnTo>
                    <a:pt x="1323815" y="808763"/>
                  </a:lnTo>
                  <a:lnTo>
                    <a:pt x="1328946" y="765293"/>
                  </a:lnTo>
                  <a:lnTo>
                    <a:pt x="1339208" y="722556"/>
                  </a:lnTo>
                  <a:lnTo>
                    <a:pt x="1354602" y="681044"/>
                  </a:lnTo>
                  <a:lnTo>
                    <a:pt x="1375126" y="641247"/>
                  </a:lnTo>
                  <a:lnTo>
                    <a:pt x="1400782" y="603656"/>
                  </a:lnTo>
                  <a:lnTo>
                    <a:pt x="1431568" y="568763"/>
                  </a:lnTo>
                  <a:lnTo>
                    <a:pt x="1892578" y="107753"/>
                  </a:lnTo>
                  <a:lnTo>
                    <a:pt x="1927472" y="76966"/>
                  </a:lnTo>
                  <a:lnTo>
                    <a:pt x="1965062" y="51311"/>
                  </a:lnTo>
                  <a:lnTo>
                    <a:pt x="2004859" y="30786"/>
                  </a:lnTo>
                  <a:lnTo>
                    <a:pt x="2046371" y="15393"/>
                  </a:lnTo>
                  <a:lnTo>
                    <a:pt x="2089108" y="5131"/>
                  </a:lnTo>
                  <a:lnTo>
                    <a:pt x="2132579" y="0"/>
                  </a:lnTo>
                  <a:lnTo>
                    <a:pt x="2176293" y="0"/>
                  </a:lnTo>
                  <a:lnTo>
                    <a:pt x="2219759" y="5131"/>
                  </a:lnTo>
                  <a:lnTo>
                    <a:pt x="2262487" y="15393"/>
                  </a:lnTo>
                  <a:lnTo>
                    <a:pt x="2303986" y="30786"/>
                  </a:lnTo>
                  <a:lnTo>
                    <a:pt x="2343765" y="51311"/>
                  </a:lnTo>
                  <a:lnTo>
                    <a:pt x="2381333" y="76966"/>
                  </a:lnTo>
                  <a:lnTo>
                    <a:pt x="2416199" y="107753"/>
                  </a:lnTo>
                  <a:lnTo>
                    <a:pt x="2877209" y="568763"/>
                  </a:lnTo>
                  <a:lnTo>
                    <a:pt x="2908023" y="603656"/>
                  </a:lnTo>
                  <a:lnTo>
                    <a:pt x="2933701" y="641247"/>
                  </a:lnTo>
                  <a:lnTo>
                    <a:pt x="2954243" y="681044"/>
                  </a:lnTo>
                  <a:lnTo>
                    <a:pt x="2969650" y="722556"/>
                  </a:lnTo>
                  <a:lnTo>
                    <a:pt x="2979921" y="765293"/>
                  </a:lnTo>
                  <a:lnTo>
                    <a:pt x="2985057" y="808763"/>
                  </a:lnTo>
                  <a:lnTo>
                    <a:pt x="2985057" y="852477"/>
                  </a:lnTo>
                  <a:lnTo>
                    <a:pt x="2979921" y="895944"/>
                  </a:lnTo>
                  <a:lnTo>
                    <a:pt x="2969650" y="938672"/>
                  </a:lnTo>
                  <a:lnTo>
                    <a:pt x="2954243" y="980170"/>
                  </a:lnTo>
                  <a:lnTo>
                    <a:pt x="2933701" y="1019949"/>
                  </a:lnTo>
                  <a:lnTo>
                    <a:pt x="2908023" y="1057517"/>
                  </a:lnTo>
                  <a:lnTo>
                    <a:pt x="2877209" y="1092384"/>
                  </a:lnTo>
                  <a:lnTo>
                    <a:pt x="2416199" y="1553394"/>
                  </a:lnTo>
                  <a:lnTo>
                    <a:pt x="2381333" y="1584207"/>
                  </a:lnTo>
                  <a:lnTo>
                    <a:pt x="2343765" y="1609885"/>
                  </a:lnTo>
                  <a:lnTo>
                    <a:pt x="2303986" y="1630428"/>
                  </a:lnTo>
                  <a:lnTo>
                    <a:pt x="2262487" y="1645835"/>
                  </a:lnTo>
                  <a:lnTo>
                    <a:pt x="2219759" y="1656106"/>
                  </a:lnTo>
                  <a:lnTo>
                    <a:pt x="2176293" y="1661241"/>
                  </a:lnTo>
                  <a:lnTo>
                    <a:pt x="2132579" y="1661241"/>
                  </a:lnTo>
                  <a:lnTo>
                    <a:pt x="2089108" y="1656106"/>
                  </a:lnTo>
                  <a:lnTo>
                    <a:pt x="2046371" y="1645835"/>
                  </a:lnTo>
                  <a:lnTo>
                    <a:pt x="2004859" y="1630428"/>
                  </a:lnTo>
                  <a:lnTo>
                    <a:pt x="1965062" y="1609885"/>
                  </a:lnTo>
                  <a:lnTo>
                    <a:pt x="1927472" y="1584207"/>
                  </a:lnTo>
                  <a:lnTo>
                    <a:pt x="1892578" y="1553394"/>
                  </a:lnTo>
                  <a:lnTo>
                    <a:pt x="1431568" y="1092384"/>
                  </a:lnTo>
                  <a:close/>
                </a:path>
                <a:path w="7049134" h="2574290">
                  <a:moveTo>
                    <a:pt x="5495314" y="1987099"/>
                  </a:moveTo>
                  <a:lnTo>
                    <a:pt x="5464528" y="1952232"/>
                  </a:lnTo>
                  <a:lnTo>
                    <a:pt x="5438872" y="1914664"/>
                  </a:lnTo>
                  <a:lnTo>
                    <a:pt x="5418348" y="1874885"/>
                  </a:lnTo>
                  <a:lnTo>
                    <a:pt x="5402954" y="1833387"/>
                  </a:lnTo>
                  <a:lnTo>
                    <a:pt x="5392692" y="1790659"/>
                  </a:lnTo>
                  <a:lnTo>
                    <a:pt x="5387561" y="1747192"/>
                  </a:lnTo>
                  <a:lnTo>
                    <a:pt x="5387561" y="1703478"/>
                  </a:lnTo>
                  <a:lnTo>
                    <a:pt x="5392692" y="1660008"/>
                  </a:lnTo>
                  <a:lnTo>
                    <a:pt x="5402954" y="1617271"/>
                  </a:lnTo>
                  <a:lnTo>
                    <a:pt x="5418348" y="1575759"/>
                  </a:lnTo>
                  <a:lnTo>
                    <a:pt x="5438872" y="1535962"/>
                  </a:lnTo>
                  <a:lnTo>
                    <a:pt x="5464528" y="1498371"/>
                  </a:lnTo>
                  <a:lnTo>
                    <a:pt x="5495314" y="1463478"/>
                  </a:lnTo>
                  <a:lnTo>
                    <a:pt x="5956324" y="1002468"/>
                  </a:lnTo>
                  <a:lnTo>
                    <a:pt x="5991191" y="971681"/>
                  </a:lnTo>
                  <a:lnTo>
                    <a:pt x="6028759" y="946026"/>
                  </a:lnTo>
                  <a:lnTo>
                    <a:pt x="6068538" y="925501"/>
                  </a:lnTo>
                  <a:lnTo>
                    <a:pt x="6110036" y="910108"/>
                  </a:lnTo>
                  <a:lnTo>
                    <a:pt x="6152764" y="899846"/>
                  </a:lnTo>
                  <a:lnTo>
                    <a:pt x="6196230" y="894714"/>
                  </a:lnTo>
                  <a:lnTo>
                    <a:pt x="6239944" y="894714"/>
                  </a:lnTo>
                  <a:lnTo>
                    <a:pt x="6283415" y="899846"/>
                  </a:lnTo>
                  <a:lnTo>
                    <a:pt x="6326152" y="910108"/>
                  </a:lnTo>
                  <a:lnTo>
                    <a:pt x="6367664" y="925501"/>
                  </a:lnTo>
                  <a:lnTo>
                    <a:pt x="6407461" y="946026"/>
                  </a:lnTo>
                  <a:lnTo>
                    <a:pt x="6445052" y="971681"/>
                  </a:lnTo>
                  <a:lnTo>
                    <a:pt x="6479945" y="1002468"/>
                  </a:lnTo>
                  <a:lnTo>
                    <a:pt x="6940955" y="1463478"/>
                  </a:lnTo>
                  <a:lnTo>
                    <a:pt x="6971742" y="1498371"/>
                  </a:lnTo>
                  <a:lnTo>
                    <a:pt x="6997397" y="1535962"/>
                  </a:lnTo>
                  <a:lnTo>
                    <a:pt x="7017922" y="1575759"/>
                  </a:lnTo>
                  <a:lnTo>
                    <a:pt x="7033315" y="1617271"/>
                  </a:lnTo>
                  <a:lnTo>
                    <a:pt x="7043577" y="1660008"/>
                  </a:lnTo>
                  <a:lnTo>
                    <a:pt x="7048708" y="1703478"/>
                  </a:lnTo>
                  <a:lnTo>
                    <a:pt x="7048708" y="1747192"/>
                  </a:lnTo>
                  <a:lnTo>
                    <a:pt x="7043577" y="1790659"/>
                  </a:lnTo>
                  <a:lnTo>
                    <a:pt x="7033315" y="1833387"/>
                  </a:lnTo>
                  <a:lnTo>
                    <a:pt x="7017922" y="1874885"/>
                  </a:lnTo>
                  <a:lnTo>
                    <a:pt x="6997397" y="1914664"/>
                  </a:lnTo>
                  <a:lnTo>
                    <a:pt x="6971742" y="1952232"/>
                  </a:lnTo>
                  <a:lnTo>
                    <a:pt x="6940955" y="1987099"/>
                  </a:lnTo>
                  <a:lnTo>
                    <a:pt x="6479945" y="2448109"/>
                  </a:lnTo>
                  <a:lnTo>
                    <a:pt x="6445052" y="2478922"/>
                  </a:lnTo>
                  <a:lnTo>
                    <a:pt x="6407461" y="2504600"/>
                  </a:lnTo>
                  <a:lnTo>
                    <a:pt x="6367664" y="2525143"/>
                  </a:lnTo>
                  <a:lnTo>
                    <a:pt x="6326152" y="2540550"/>
                  </a:lnTo>
                  <a:lnTo>
                    <a:pt x="6283415" y="2550821"/>
                  </a:lnTo>
                  <a:lnTo>
                    <a:pt x="6239944" y="2555956"/>
                  </a:lnTo>
                  <a:lnTo>
                    <a:pt x="6196230" y="2555956"/>
                  </a:lnTo>
                  <a:lnTo>
                    <a:pt x="6152764" y="2550821"/>
                  </a:lnTo>
                  <a:lnTo>
                    <a:pt x="6110036" y="2540550"/>
                  </a:lnTo>
                  <a:lnTo>
                    <a:pt x="6068538" y="2525143"/>
                  </a:lnTo>
                  <a:lnTo>
                    <a:pt x="6028759" y="2504600"/>
                  </a:lnTo>
                  <a:lnTo>
                    <a:pt x="5991191" y="2478922"/>
                  </a:lnTo>
                  <a:lnTo>
                    <a:pt x="5956324" y="2448109"/>
                  </a:lnTo>
                  <a:lnTo>
                    <a:pt x="5495314" y="1987099"/>
                  </a:lnTo>
                  <a:close/>
                </a:path>
              </a:pathLst>
            </a:custGeom>
            <a:ln w="127000">
              <a:solidFill>
                <a:srgbClr val="39AB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11496" y="1898903"/>
              <a:ext cx="5526405" cy="2555875"/>
            </a:xfrm>
            <a:custGeom>
              <a:rect l="l" t="t" r="r" b="b"/>
              <a:pathLst>
                <a:path w="5526405" h="2555875">
                  <a:moveTo>
                    <a:pt x="77724" y="872109"/>
                  </a:moveTo>
                  <a:lnTo>
                    <a:pt x="51816" y="872109"/>
                  </a:lnTo>
                  <a:lnTo>
                    <a:pt x="51816" y="898017"/>
                  </a:lnTo>
                  <a:lnTo>
                    <a:pt x="77724" y="898017"/>
                  </a:lnTo>
                  <a:lnTo>
                    <a:pt x="77724" y="872109"/>
                  </a:lnTo>
                  <a:close/>
                </a:path>
                <a:path w="5526405" h="2555875">
                  <a:moveTo>
                    <a:pt x="77724" y="820293"/>
                  </a:moveTo>
                  <a:lnTo>
                    <a:pt x="51816" y="820293"/>
                  </a:lnTo>
                  <a:lnTo>
                    <a:pt x="51816" y="846201"/>
                  </a:lnTo>
                  <a:lnTo>
                    <a:pt x="77724" y="846201"/>
                  </a:lnTo>
                  <a:lnTo>
                    <a:pt x="77724" y="820293"/>
                  </a:lnTo>
                  <a:close/>
                </a:path>
                <a:path w="5526405" h="2555875">
                  <a:moveTo>
                    <a:pt x="77724" y="768477"/>
                  </a:moveTo>
                  <a:lnTo>
                    <a:pt x="51816" y="768477"/>
                  </a:lnTo>
                  <a:lnTo>
                    <a:pt x="51816" y="794385"/>
                  </a:lnTo>
                  <a:lnTo>
                    <a:pt x="77724" y="794385"/>
                  </a:lnTo>
                  <a:lnTo>
                    <a:pt x="77724" y="768477"/>
                  </a:lnTo>
                  <a:close/>
                </a:path>
                <a:path w="5526405" h="2555875">
                  <a:moveTo>
                    <a:pt x="77724" y="716661"/>
                  </a:moveTo>
                  <a:lnTo>
                    <a:pt x="51816" y="716661"/>
                  </a:lnTo>
                  <a:lnTo>
                    <a:pt x="51816" y="742569"/>
                  </a:lnTo>
                  <a:lnTo>
                    <a:pt x="77724" y="742569"/>
                  </a:lnTo>
                  <a:lnTo>
                    <a:pt x="77724" y="716661"/>
                  </a:lnTo>
                  <a:close/>
                </a:path>
                <a:path w="5526405" h="2555875">
                  <a:moveTo>
                    <a:pt x="77724" y="664845"/>
                  </a:moveTo>
                  <a:lnTo>
                    <a:pt x="51816" y="664845"/>
                  </a:lnTo>
                  <a:lnTo>
                    <a:pt x="51816" y="690753"/>
                  </a:lnTo>
                  <a:lnTo>
                    <a:pt x="77724" y="690753"/>
                  </a:lnTo>
                  <a:lnTo>
                    <a:pt x="77724" y="664845"/>
                  </a:lnTo>
                  <a:close/>
                </a:path>
                <a:path w="5526405" h="2555875">
                  <a:moveTo>
                    <a:pt x="77724" y="613029"/>
                  </a:moveTo>
                  <a:lnTo>
                    <a:pt x="51816" y="613029"/>
                  </a:lnTo>
                  <a:lnTo>
                    <a:pt x="51816" y="638937"/>
                  </a:lnTo>
                  <a:lnTo>
                    <a:pt x="77724" y="638937"/>
                  </a:lnTo>
                  <a:lnTo>
                    <a:pt x="77724" y="613029"/>
                  </a:lnTo>
                  <a:close/>
                </a:path>
                <a:path w="5526405" h="2555875">
                  <a:moveTo>
                    <a:pt x="77724" y="561213"/>
                  </a:moveTo>
                  <a:lnTo>
                    <a:pt x="51816" y="561213"/>
                  </a:lnTo>
                  <a:lnTo>
                    <a:pt x="51816" y="587121"/>
                  </a:lnTo>
                  <a:lnTo>
                    <a:pt x="77724" y="587121"/>
                  </a:lnTo>
                  <a:lnTo>
                    <a:pt x="77724" y="561213"/>
                  </a:lnTo>
                  <a:close/>
                </a:path>
                <a:path w="5526405" h="2555875">
                  <a:moveTo>
                    <a:pt x="77724" y="509397"/>
                  </a:moveTo>
                  <a:lnTo>
                    <a:pt x="51816" y="509397"/>
                  </a:lnTo>
                  <a:lnTo>
                    <a:pt x="51816" y="535305"/>
                  </a:lnTo>
                  <a:lnTo>
                    <a:pt x="77724" y="535305"/>
                  </a:lnTo>
                  <a:lnTo>
                    <a:pt x="77724" y="509397"/>
                  </a:lnTo>
                  <a:close/>
                </a:path>
                <a:path w="5526405" h="2555875">
                  <a:moveTo>
                    <a:pt x="77724" y="457581"/>
                  </a:moveTo>
                  <a:lnTo>
                    <a:pt x="51816" y="457581"/>
                  </a:lnTo>
                  <a:lnTo>
                    <a:pt x="51816" y="483489"/>
                  </a:lnTo>
                  <a:lnTo>
                    <a:pt x="77724" y="483489"/>
                  </a:lnTo>
                  <a:lnTo>
                    <a:pt x="77724" y="457581"/>
                  </a:lnTo>
                  <a:close/>
                </a:path>
                <a:path w="5526405" h="2555875">
                  <a:moveTo>
                    <a:pt x="77724" y="405765"/>
                  </a:moveTo>
                  <a:lnTo>
                    <a:pt x="51816" y="405765"/>
                  </a:lnTo>
                  <a:lnTo>
                    <a:pt x="51816" y="431673"/>
                  </a:lnTo>
                  <a:lnTo>
                    <a:pt x="77724" y="431673"/>
                  </a:lnTo>
                  <a:lnTo>
                    <a:pt x="77724" y="405765"/>
                  </a:lnTo>
                  <a:close/>
                </a:path>
                <a:path w="5526405" h="2555875">
                  <a:moveTo>
                    <a:pt x="77724" y="353949"/>
                  </a:moveTo>
                  <a:lnTo>
                    <a:pt x="51816" y="353949"/>
                  </a:lnTo>
                  <a:lnTo>
                    <a:pt x="51816" y="379857"/>
                  </a:lnTo>
                  <a:lnTo>
                    <a:pt x="77724" y="379857"/>
                  </a:lnTo>
                  <a:lnTo>
                    <a:pt x="77724" y="353949"/>
                  </a:lnTo>
                  <a:close/>
                </a:path>
                <a:path w="5526405" h="2555875">
                  <a:moveTo>
                    <a:pt x="77724" y="302133"/>
                  </a:moveTo>
                  <a:lnTo>
                    <a:pt x="51816" y="302133"/>
                  </a:lnTo>
                  <a:lnTo>
                    <a:pt x="51816" y="328041"/>
                  </a:lnTo>
                  <a:lnTo>
                    <a:pt x="77724" y="328041"/>
                  </a:lnTo>
                  <a:lnTo>
                    <a:pt x="77724" y="302133"/>
                  </a:lnTo>
                  <a:close/>
                </a:path>
                <a:path w="5526405" h="2555875">
                  <a:moveTo>
                    <a:pt x="77724" y="250317"/>
                  </a:moveTo>
                  <a:lnTo>
                    <a:pt x="51816" y="250317"/>
                  </a:lnTo>
                  <a:lnTo>
                    <a:pt x="51816" y="276225"/>
                  </a:lnTo>
                  <a:lnTo>
                    <a:pt x="77724" y="276225"/>
                  </a:lnTo>
                  <a:lnTo>
                    <a:pt x="77724" y="250317"/>
                  </a:lnTo>
                  <a:close/>
                </a:path>
                <a:path w="5526405" h="2555875">
                  <a:moveTo>
                    <a:pt x="77724" y="198501"/>
                  </a:moveTo>
                  <a:lnTo>
                    <a:pt x="51816" y="198501"/>
                  </a:lnTo>
                  <a:lnTo>
                    <a:pt x="51816" y="224409"/>
                  </a:lnTo>
                  <a:lnTo>
                    <a:pt x="77724" y="224409"/>
                  </a:lnTo>
                  <a:lnTo>
                    <a:pt x="77724" y="198501"/>
                  </a:lnTo>
                  <a:close/>
                </a:path>
                <a:path w="5526405" h="2555875">
                  <a:moveTo>
                    <a:pt x="77724" y="146685"/>
                  </a:moveTo>
                  <a:lnTo>
                    <a:pt x="51816" y="146685"/>
                  </a:lnTo>
                  <a:lnTo>
                    <a:pt x="51816" y="172593"/>
                  </a:lnTo>
                  <a:lnTo>
                    <a:pt x="77724" y="172593"/>
                  </a:lnTo>
                  <a:lnTo>
                    <a:pt x="77724" y="146685"/>
                  </a:lnTo>
                  <a:close/>
                </a:path>
                <a:path w="5526405" h="2555875">
                  <a:moveTo>
                    <a:pt x="129540" y="64770"/>
                  </a:moveTo>
                  <a:lnTo>
                    <a:pt x="124447" y="39547"/>
                  </a:lnTo>
                  <a:lnTo>
                    <a:pt x="110578" y="18961"/>
                  </a:lnTo>
                  <a:lnTo>
                    <a:pt x="89992" y="5092"/>
                  </a:lnTo>
                  <a:lnTo>
                    <a:pt x="64770" y="0"/>
                  </a:lnTo>
                  <a:lnTo>
                    <a:pt x="39535" y="5092"/>
                  </a:lnTo>
                  <a:lnTo>
                    <a:pt x="18948" y="18961"/>
                  </a:lnTo>
                  <a:lnTo>
                    <a:pt x="5080" y="39547"/>
                  </a:lnTo>
                  <a:lnTo>
                    <a:pt x="0" y="64770"/>
                  </a:lnTo>
                  <a:lnTo>
                    <a:pt x="5080" y="90004"/>
                  </a:lnTo>
                  <a:lnTo>
                    <a:pt x="18948" y="110591"/>
                  </a:lnTo>
                  <a:lnTo>
                    <a:pt x="39535" y="124460"/>
                  </a:lnTo>
                  <a:lnTo>
                    <a:pt x="64770" y="129540"/>
                  </a:lnTo>
                  <a:lnTo>
                    <a:pt x="89992" y="124460"/>
                  </a:lnTo>
                  <a:lnTo>
                    <a:pt x="95453" y="120777"/>
                  </a:lnTo>
                  <a:lnTo>
                    <a:pt x="110578" y="110591"/>
                  </a:lnTo>
                  <a:lnTo>
                    <a:pt x="121170" y="94869"/>
                  </a:lnTo>
                  <a:lnTo>
                    <a:pt x="124447" y="90004"/>
                  </a:lnTo>
                  <a:lnTo>
                    <a:pt x="128689" y="68961"/>
                  </a:lnTo>
                  <a:lnTo>
                    <a:pt x="129540" y="64770"/>
                  </a:lnTo>
                  <a:close/>
                </a:path>
                <a:path w="5526405" h="2555875">
                  <a:moveTo>
                    <a:pt x="1409827" y="1773174"/>
                  </a:moveTo>
                  <a:lnTo>
                    <a:pt x="1409700" y="1747266"/>
                  </a:lnTo>
                  <a:lnTo>
                    <a:pt x="1383792" y="1747266"/>
                  </a:lnTo>
                  <a:lnTo>
                    <a:pt x="1383919" y="1773174"/>
                  </a:lnTo>
                  <a:lnTo>
                    <a:pt x="1409827" y="1773174"/>
                  </a:lnTo>
                  <a:close/>
                </a:path>
                <a:path w="5526405" h="2555875">
                  <a:moveTo>
                    <a:pt x="1409954" y="1824990"/>
                  </a:moveTo>
                  <a:lnTo>
                    <a:pt x="1409827" y="1799082"/>
                  </a:lnTo>
                  <a:lnTo>
                    <a:pt x="1383919" y="1799082"/>
                  </a:lnTo>
                  <a:lnTo>
                    <a:pt x="1384046" y="1824990"/>
                  </a:lnTo>
                  <a:lnTo>
                    <a:pt x="1409954" y="1824990"/>
                  </a:lnTo>
                  <a:close/>
                </a:path>
                <a:path w="5526405" h="2555875">
                  <a:moveTo>
                    <a:pt x="1410081" y="1876806"/>
                  </a:moveTo>
                  <a:lnTo>
                    <a:pt x="1409954" y="1850898"/>
                  </a:lnTo>
                  <a:lnTo>
                    <a:pt x="1384046" y="1850898"/>
                  </a:lnTo>
                  <a:lnTo>
                    <a:pt x="1384173" y="1876806"/>
                  </a:lnTo>
                  <a:lnTo>
                    <a:pt x="1410081" y="1876806"/>
                  </a:lnTo>
                  <a:close/>
                </a:path>
                <a:path w="5526405" h="2555875">
                  <a:moveTo>
                    <a:pt x="1410208" y="1928622"/>
                  </a:moveTo>
                  <a:lnTo>
                    <a:pt x="1410081" y="1902714"/>
                  </a:lnTo>
                  <a:lnTo>
                    <a:pt x="1384173" y="1902714"/>
                  </a:lnTo>
                  <a:lnTo>
                    <a:pt x="1384300" y="1928622"/>
                  </a:lnTo>
                  <a:lnTo>
                    <a:pt x="1410208" y="1928622"/>
                  </a:lnTo>
                  <a:close/>
                </a:path>
                <a:path w="5526405" h="2555875">
                  <a:moveTo>
                    <a:pt x="1410335" y="1980438"/>
                  </a:moveTo>
                  <a:lnTo>
                    <a:pt x="1410208" y="1954530"/>
                  </a:lnTo>
                  <a:lnTo>
                    <a:pt x="1384300" y="1954530"/>
                  </a:lnTo>
                  <a:lnTo>
                    <a:pt x="1384427" y="1980438"/>
                  </a:lnTo>
                  <a:lnTo>
                    <a:pt x="1410335" y="1980438"/>
                  </a:lnTo>
                  <a:close/>
                </a:path>
                <a:path w="5526405" h="2555875">
                  <a:moveTo>
                    <a:pt x="1410449" y="2006346"/>
                  </a:moveTo>
                  <a:lnTo>
                    <a:pt x="1384554" y="2006346"/>
                  </a:lnTo>
                  <a:lnTo>
                    <a:pt x="1384554" y="2032254"/>
                  </a:lnTo>
                  <a:lnTo>
                    <a:pt x="1410449" y="2032254"/>
                  </a:lnTo>
                  <a:lnTo>
                    <a:pt x="1410449" y="2006346"/>
                  </a:lnTo>
                  <a:close/>
                </a:path>
                <a:path w="5526405" h="2555875">
                  <a:moveTo>
                    <a:pt x="1410576" y="2058162"/>
                  </a:moveTo>
                  <a:lnTo>
                    <a:pt x="1384681" y="2058162"/>
                  </a:lnTo>
                  <a:lnTo>
                    <a:pt x="1384681" y="2084070"/>
                  </a:lnTo>
                  <a:lnTo>
                    <a:pt x="1410576" y="2084070"/>
                  </a:lnTo>
                  <a:lnTo>
                    <a:pt x="1410576" y="2058162"/>
                  </a:lnTo>
                  <a:close/>
                </a:path>
                <a:path w="5526405" h="2555875">
                  <a:moveTo>
                    <a:pt x="1410703" y="2109978"/>
                  </a:moveTo>
                  <a:lnTo>
                    <a:pt x="1384808" y="2109978"/>
                  </a:lnTo>
                  <a:lnTo>
                    <a:pt x="1384808" y="2135886"/>
                  </a:lnTo>
                  <a:lnTo>
                    <a:pt x="1410703" y="2135886"/>
                  </a:lnTo>
                  <a:lnTo>
                    <a:pt x="1410703" y="2109978"/>
                  </a:lnTo>
                  <a:close/>
                </a:path>
                <a:path w="5526405" h="2555875">
                  <a:moveTo>
                    <a:pt x="1410843" y="2161794"/>
                  </a:moveTo>
                  <a:lnTo>
                    <a:pt x="1384935" y="2161794"/>
                  </a:lnTo>
                  <a:lnTo>
                    <a:pt x="1384935" y="2187702"/>
                  </a:lnTo>
                  <a:lnTo>
                    <a:pt x="1410843" y="2187702"/>
                  </a:lnTo>
                  <a:lnTo>
                    <a:pt x="1410843" y="2161794"/>
                  </a:lnTo>
                  <a:close/>
                </a:path>
                <a:path w="5526405" h="2555875">
                  <a:moveTo>
                    <a:pt x="1411097" y="2239518"/>
                  </a:moveTo>
                  <a:lnTo>
                    <a:pt x="1410970" y="2213610"/>
                  </a:lnTo>
                  <a:lnTo>
                    <a:pt x="1385062" y="2213610"/>
                  </a:lnTo>
                  <a:lnTo>
                    <a:pt x="1385189" y="2239518"/>
                  </a:lnTo>
                  <a:lnTo>
                    <a:pt x="1411097" y="2239518"/>
                  </a:lnTo>
                  <a:close/>
                </a:path>
                <a:path w="5526405" h="2555875">
                  <a:moveTo>
                    <a:pt x="1411224" y="2291334"/>
                  </a:moveTo>
                  <a:lnTo>
                    <a:pt x="1411097" y="2265426"/>
                  </a:lnTo>
                  <a:lnTo>
                    <a:pt x="1385189" y="2265426"/>
                  </a:lnTo>
                  <a:lnTo>
                    <a:pt x="1385316" y="2291334"/>
                  </a:lnTo>
                  <a:lnTo>
                    <a:pt x="1411224" y="2291334"/>
                  </a:lnTo>
                  <a:close/>
                </a:path>
                <a:path w="5526405" h="2555875">
                  <a:moveTo>
                    <a:pt x="1411351" y="2343150"/>
                  </a:moveTo>
                  <a:lnTo>
                    <a:pt x="1411224" y="2317242"/>
                  </a:lnTo>
                  <a:lnTo>
                    <a:pt x="1385316" y="2317242"/>
                  </a:lnTo>
                  <a:lnTo>
                    <a:pt x="1385443" y="2343150"/>
                  </a:lnTo>
                  <a:lnTo>
                    <a:pt x="1411351" y="2343150"/>
                  </a:lnTo>
                  <a:close/>
                </a:path>
                <a:path w="5526405" h="2555875">
                  <a:moveTo>
                    <a:pt x="1411478" y="2394966"/>
                  </a:moveTo>
                  <a:lnTo>
                    <a:pt x="1411351" y="2369058"/>
                  </a:lnTo>
                  <a:lnTo>
                    <a:pt x="1385443" y="2369058"/>
                  </a:lnTo>
                  <a:lnTo>
                    <a:pt x="1385570" y="2394966"/>
                  </a:lnTo>
                  <a:lnTo>
                    <a:pt x="1411478" y="2394966"/>
                  </a:lnTo>
                  <a:close/>
                </a:path>
                <a:path w="5526405" h="2555875">
                  <a:moveTo>
                    <a:pt x="1463548" y="2490470"/>
                  </a:moveTo>
                  <a:lnTo>
                    <a:pt x="1459877" y="2472690"/>
                  </a:lnTo>
                  <a:lnTo>
                    <a:pt x="1458366" y="2465324"/>
                  </a:lnTo>
                  <a:lnTo>
                    <a:pt x="1445780" y="2446782"/>
                  </a:lnTo>
                  <a:lnTo>
                    <a:pt x="1444434" y="2444788"/>
                  </a:lnTo>
                  <a:lnTo>
                    <a:pt x="1423822" y="2430970"/>
                  </a:lnTo>
                  <a:lnTo>
                    <a:pt x="1411605" y="2428532"/>
                  </a:lnTo>
                  <a:lnTo>
                    <a:pt x="1411605" y="2425954"/>
                  </a:lnTo>
                  <a:lnTo>
                    <a:pt x="1411605" y="2420874"/>
                  </a:lnTo>
                  <a:lnTo>
                    <a:pt x="1385697" y="2420874"/>
                  </a:lnTo>
                  <a:lnTo>
                    <a:pt x="1385697" y="2428583"/>
                  </a:lnTo>
                  <a:lnTo>
                    <a:pt x="1373416" y="2431059"/>
                  </a:lnTo>
                  <a:lnTo>
                    <a:pt x="1352842" y="2444978"/>
                  </a:lnTo>
                  <a:lnTo>
                    <a:pt x="1339011" y="2465603"/>
                  </a:lnTo>
                  <a:lnTo>
                    <a:pt x="1334008" y="2490851"/>
                  </a:lnTo>
                  <a:lnTo>
                    <a:pt x="1339176" y="2516060"/>
                  </a:lnTo>
                  <a:lnTo>
                    <a:pt x="1353121" y="2536609"/>
                  </a:lnTo>
                  <a:lnTo>
                    <a:pt x="1373720" y="2550439"/>
                  </a:lnTo>
                  <a:lnTo>
                    <a:pt x="1398905" y="2555494"/>
                  </a:lnTo>
                  <a:lnTo>
                    <a:pt x="1424127" y="2550325"/>
                  </a:lnTo>
                  <a:lnTo>
                    <a:pt x="1444701" y="2536367"/>
                  </a:lnTo>
                  <a:lnTo>
                    <a:pt x="1458531" y="2515730"/>
                  </a:lnTo>
                  <a:lnTo>
                    <a:pt x="1463497" y="2490724"/>
                  </a:lnTo>
                  <a:lnTo>
                    <a:pt x="1463548" y="2490470"/>
                  </a:lnTo>
                  <a:close/>
                </a:path>
                <a:path w="5526405" h="2555875">
                  <a:moveTo>
                    <a:pt x="2743200" y="872109"/>
                  </a:moveTo>
                  <a:lnTo>
                    <a:pt x="2717292" y="872109"/>
                  </a:lnTo>
                  <a:lnTo>
                    <a:pt x="2717292" y="898017"/>
                  </a:lnTo>
                  <a:lnTo>
                    <a:pt x="2743200" y="898017"/>
                  </a:lnTo>
                  <a:lnTo>
                    <a:pt x="2743200" y="872109"/>
                  </a:lnTo>
                  <a:close/>
                </a:path>
                <a:path w="5526405" h="2555875">
                  <a:moveTo>
                    <a:pt x="2743200" y="820293"/>
                  </a:moveTo>
                  <a:lnTo>
                    <a:pt x="2717292" y="820293"/>
                  </a:lnTo>
                  <a:lnTo>
                    <a:pt x="2717292" y="846201"/>
                  </a:lnTo>
                  <a:lnTo>
                    <a:pt x="2743200" y="846201"/>
                  </a:lnTo>
                  <a:lnTo>
                    <a:pt x="2743200" y="820293"/>
                  </a:lnTo>
                  <a:close/>
                </a:path>
                <a:path w="5526405" h="2555875">
                  <a:moveTo>
                    <a:pt x="2743200" y="768477"/>
                  </a:moveTo>
                  <a:lnTo>
                    <a:pt x="2717292" y="768477"/>
                  </a:lnTo>
                  <a:lnTo>
                    <a:pt x="2717292" y="794385"/>
                  </a:lnTo>
                  <a:lnTo>
                    <a:pt x="2743200" y="794385"/>
                  </a:lnTo>
                  <a:lnTo>
                    <a:pt x="2743200" y="768477"/>
                  </a:lnTo>
                  <a:close/>
                </a:path>
                <a:path w="5526405" h="2555875">
                  <a:moveTo>
                    <a:pt x="2743200" y="716661"/>
                  </a:moveTo>
                  <a:lnTo>
                    <a:pt x="2717292" y="716661"/>
                  </a:lnTo>
                  <a:lnTo>
                    <a:pt x="2717292" y="742569"/>
                  </a:lnTo>
                  <a:lnTo>
                    <a:pt x="2743200" y="742569"/>
                  </a:lnTo>
                  <a:lnTo>
                    <a:pt x="2743200" y="716661"/>
                  </a:lnTo>
                  <a:close/>
                </a:path>
                <a:path w="5526405" h="2555875">
                  <a:moveTo>
                    <a:pt x="2743200" y="664845"/>
                  </a:moveTo>
                  <a:lnTo>
                    <a:pt x="2717292" y="664845"/>
                  </a:lnTo>
                  <a:lnTo>
                    <a:pt x="2717292" y="690753"/>
                  </a:lnTo>
                  <a:lnTo>
                    <a:pt x="2743200" y="690753"/>
                  </a:lnTo>
                  <a:lnTo>
                    <a:pt x="2743200" y="664845"/>
                  </a:lnTo>
                  <a:close/>
                </a:path>
                <a:path w="5526405" h="2555875">
                  <a:moveTo>
                    <a:pt x="2743200" y="613029"/>
                  </a:moveTo>
                  <a:lnTo>
                    <a:pt x="2717292" y="613029"/>
                  </a:lnTo>
                  <a:lnTo>
                    <a:pt x="2717292" y="638937"/>
                  </a:lnTo>
                  <a:lnTo>
                    <a:pt x="2743200" y="638937"/>
                  </a:lnTo>
                  <a:lnTo>
                    <a:pt x="2743200" y="613029"/>
                  </a:lnTo>
                  <a:close/>
                </a:path>
                <a:path w="5526405" h="2555875">
                  <a:moveTo>
                    <a:pt x="2743200" y="561213"/>
                  </a:moveTo>
                  <a:lnTo>
                    <a:pt x="2717292" y="561213"/>
                  </a:lnTo>
                  <a:lnTo>
                    <a:pt x="2717292" y="587121"/>
                  </a:lnTo>
                  <a:lnTo>
                    <a:pt x="2743200" y="587121"/>
                  </a:lnTo>
                  <a:lnTo>
                    <a:pt x="2743200" y="561213"/>
                  </a:lnTo>
                  <a:close/>
                </a:path>
                <a:path w="5526405" h="2555875">
                  <a:moveTo>
                    <a:pt x="2743200" y="509397"/>
                  </a:moveTo>
                  <a:lnTo>
                    <a:pt x="2717292" y="509397"/>
                  </a:lnTo>
                  <a:lnTo>
                    <a:pt x="2717292" y="535305"/>
                  </a:lnTo>
                  <a:lnTo>
                    <a:pt x="2743200" y="535305"/>
                  </a:lnTo>
                  <a:lnTo>
                    <a:pt x="2743200" y="509397"/>
                  </a:lnTo>
                  <a:close/>
                </a:path>
                <a:path w="5526405" h="2555875">
                  <a:moveTo>
                    <a:pt x="2743200" y="457581"/>
                  </a:moveTo>
                  <a:lnTo>
                    <a:pt x="2717292" y="457581"/>
                  </a:lnTo>
                  <a:lnTo>
                    <a:pt x="2717292" y="483489"/>
                  </a:lnTo>
                  <a:lnTo>
                    <a:pt x="2743200" y="483489"/>
                  </a:lnTo>
                  <a:lnTo>
                    <a:pt x="2743200" y="457581"/>
                  </a:lnTo>
                  <a:close/>
                </a:path>
                <a:path w="5526405" h="2555875">
                  <a:moveTo>
                    <a:pt x="2743200" y="405765"/>
                  </a:moveTo>
                  <a:lnTo>
                    <a:pt x="2717292" y="405765"/>
                  </a:lnTo>
                  <a:lnTo>
                    <a:pt x="2717292" y="431673"/>
                  </a:lnTo>
                  <a:lnTo>
                    <a:pt x="2743200" y="431673"/>
                  </a:lnTo>
                  <a:lnTo>
                    <a:pt x="2743200" y="405765"/>
                  </a:lnTo>
                  <a:close/>
                </a:path>
                <a:path w="5526405" h="2555875">
                  <a:moveTo>
                    <a:pt x="2743200" y="353949"/>
                  </a:moveTo>
                  <a:lnTo>
                    <a:pt x="2717292" y="353949"/>
                  </a:lnTo>
                  <a:lnTo>
                    <a:pt x="2717292" y="379857"/>
                  </a:lnTo>
                  <a:lnTo>
                    <a:pt x="2743200" y="379857"/>
                  </a:lnTo>
                  <a:lnTo>
                    <a:pt x="2743200" y="353949"/>
                  </a:lnTo>
                  <a:close/>
                </a:path>
                <a:path w="5526405" h="2555875">
                  <a:moveTo>
                    <a:pt x="2743200" y="302133"/>
                  </a:moveTo>
                  <a:lnTo>
                    <a:pt x="2717292" y="302133"/>
                  </a:lnTo>
                  <a:lnTo>
                    <a:pt x="2717292" y="328041"/>
                  </a:lnTo>
                  <a:lnTo>
                    <a:pt x="2743200" y="328041"/>
                  </a:lnTo>
                  <a:lnTo>
                    <a:pt x="2743200" y="302133"/>
                  </a:lnTo>
                  <a:close/>
                </a:path>
                <a:path w="5526405" h="2555875">
                  <a:moveTo>
                    <a:pt x="2743200" y="250317"/>
                  </a:moveTo>
                  <a:lnTo>
                    <a:pt x="2717292" y="250317"/>
                  </a:lnTo>
                  <a:lnTo>
                    <a:pt x="2717292" y="276225"/>
                  </a:lnTo>
                  <a:lnTo>
                    <a:pt x="2743200" y="276225"/>
                  </a:lnTo>
                  <a:lnTo>
                    <a:pt x="2743200" y="250317"/>
                  </a:lnTo>
                  <a:close/>
                </a:path>
                <a:path w="5526405" h="2555875">
                  <a:moveTo>
                    <a:pt x="2743200" y="198501"/>
                  </a:moveTo>
                  <a:lnTo>
                    <a:pt x="2717292" y="198501"/>
                  </a:lnTo>
                  <a:lnTo>
                    <a:pt x="2717292" y="224409"/>
                  </a:lnTo>
                  <a:lnTo>
                    <a:pt x="2743200" y="224409"/>
                  </a:lnTo>
                  <a:lnTo>
                    <a:pt x="2743200" y="198501"/>
                  </a:lnTo>
                  <a:close/>
                </a:path>
                <a:path w="5526405" h="2555875">
                  <a:moveTo>
                    <a:pt x="2743200" y="146685"/>
                  </a:moveTo>
                  <a:lnTo>
                    <a:pt x="2717292" y="146685"/>
                  </a:lnTo>
                  <a:lnTo>
                    <a:pt x="2717292" y="172593"/>
                  </a:lnTo>
                  <a:lnTo>
                    <a:pt x="2743200" y="172593"/>
                  </a:lnTo>
                  <a:lnTo>
                    <a:pt x="2743200" y="146685"/>
                  </a:lnTo>
                  <a:close/>
                </a:path>
                <a:path w="5526405" h="2555875">
                  <a:moveTo>
                    <a:pt x="2795016" y="64770"/>
                  </a:moveTo>
                  <a:lnTo>
                    <a:pt x="2789923" y="39547"/>
                  </a:lnTo>
                  <a:lnTo>
                    <a:pt x="2776055" y="18961"/>
                  </a:lnTo>
                  <a:lnTo>
                    <a:pt x="2755468" y="5092"/>
                  </a:lnTo>
                  <a:lnTo>
                    <a:pt x="2730246" y="0"/>
                  </a:lnTo>
                  <a:lnTo>
                    <a:pt x="2705011" y="5092"/>
                  </a:lnTo>
                  <a:lnTo>
                    <a:pt x="2684424" y="18961"/>
                  </a:lnTo>
                  <a:lnTo>
                    <a:pt x="2670556" y="39547"/>
                  </a:lnTo>
                  <a:lnTo>
                    <a:pt x="2665476" y="64770"/>
                  </a:lnTo>
                  <a:lnTo>
                    <a:pt x="2670556" y="90004"/>
                  </a:lnTo>
                  <a:lnTo>
                    <a:pt x="2684424" y="110591"/>
                  </a:lnTo>
                  <a:lnTo>
                    <a:pt x="2705011" y="124460"/>
                  </a:lnTo>
                  <a:lnTo>
                    <a:pt x="2730246" y="129540"/>
                  </a:lnTo>
                  <a:lnTo>
                    <a:pt x="2755468" y="124460"/>
                  </a:lnTo>
                  <a:lnTo>
                    <a:pt x="2760929" y="120777"/>
                  </a:lnTo>
                  <a:lnTo>
                    <a:pt x="2776055" y="110591"/>
                  </a:lnTo>
                  <a:lnTo>
                    <a:pt x="2786646" y="94869"/>
                  </a:lnTo>
                  <a:lnTo>
                    <a:pt x="2789923" y="90004"/>
                  </a:lnTo>
                  <a:lnTo>
                    <a:pt x="2794165" y="68961"/>
                  </a:lnTo>
                  <a:lnTo>
                    <a:pt x="2795016" y="64770"/>
                  </a:lnTo>
                  <a:close/>
                </a:path>
                <a:path w="5526405" h="2555875">
                  <a:moveTo>
                    <a:pt x="4094988" y="2344674"/>
                  </a:moveTo>
                  <a:lnTo>
                    <a:pt x="4069080" y="2344674"/>
                  </a:lnTo>
                  <a:lnTo>
                    <a:pt x="4069080" y="2370582"/>
                  </a:lnTo>
                  <a:lnTo>
                    <a:pt x="4094988" y="2370582"/>
                  </a:lnTo>
                  <a:lnTo>
                    <a:pt x="4094988" y="2344674"/>
                  </a:lnTo>
                  <a:close/>
                </a:path>
                <a:path w="5526405" h="2555875">
                  <a:moveTo>
                    <a:pt x="4094988" y="2292858"/>
                  </a:moveTo>
                  <a:lnTo>
                    <a:pt x="4069080" y="2292858"/>
                  </a:lnTo>
                  <a:lnTo>
                    <a:pt x="4069080" y="2318766"/>
                  </a:lnTo>
                  <a:lnTo>
                    <a:pt x="4094988" y="2318766"/>
                  </a:lnTo>
                  <a:lnTo>
                    <a:pt x="4094988" y="2292858"/>
                  </a:lnTo>
                  <a:close/>
                </a:path>
                <a:path w="5526405" h="2555875">
                  <a:moveTo>
                    <a:pt x="4094988" y="2241042"/>
                  </a:moveTo>
                  <a:lnTo>
                    <a:pt x="4069080" y="2241042"/>
                  </a:lnTo>
                  <a:lnTo>
                    <a:pt x="4069080" y="2266950"/>
                  </a:lnTo>
                  <a:lnTo>
                    <a:pt x="4094988" y="2266950"/>
                  </a:lnTo>
                  <a:lnTo>
                    <a:pt x="4094988" y="2241042"/>
                  </a:lnTo>
                  <a:close/>
                </a:path>
                <a:path w="5526405" h="2555875">
                  <a:moveTo>
                    <a:pt x="4094988" y="2189226"/>
                  </a:moveTo>
                  <a:lnTo>
                    <a:pt x="4069080" y="2189226"/>
                  </a:lnTo>
                  <a:lnTo>
                    <a:pt x="4069080" y="2215134"/>
                  </a:lnTo>
                  <a:lnTo>
                    <a:pt x="4094988" y="2215134"/>
                  </a:lnTo>
                  <a:lnTo>
                    <a:pt x="4094988" y="2189226"/>
                  </a:lnTo>
                  <a:close/>
                </a:path>
                <a:path w="5526405" h="2555875">
                  <a:moveTo>
                    <a:pt x="4094988" y="2137410"/>
                  </a:moveTo>
                  <a:lnTo>
                    <a:pt x="4069080" y="2137410"/>
                  </a:lnTo>
                  <a:lnTo>
                    <a:pt x="4069080" y="2163318"/>
                  </a:lnTo>
                  <a:lnTo>
                    <a:pt x="4094988" y="2163318"/>
                  </a:lnTo>
                  <a:lnTo>
                    <a:pt x="4094988" y="2137410"/>
                  </a:lnTo>
                  <a:close/>
                </a:path>
                <a:path w="5526405" h="2555875">
                  <a:moveTo>
                    <a:pt x="4094988" y="2085594"/>
                  </a:moveTo>
                  <a:lnTo>
                    <a:pt x="4069080" y="2085594"/>
                  </a:lnTo>
                  <a:lnTo>
                    <a:pt x="4069080" y="2111502"/>
                  </a:lnTo>
                  <a:lnTo>
                    <a:pt x="4094988" y="2111502"/>
                  </a:lnTo>
                  <a:lnTo>
                    <a:pt x="4094988" y="2085594"/>
                  </a:lnTo>
                  <a:close/>
                </a:path>
                <a:path w="5526405" h="2555875">
                  <a:moveTo>
                    <a:pt x="4094988" y="2033778"/>
                  </a:moveTo>
                  <a:lnTo>
                    <a:pt x="4069080" y="2033778"/>
                  </a:lnTo>
                  <a:lnTo>
                    <a:pt x="4069080" y="2059686"/>
                  </a:lnTo>
                  <a:lnTo>
                    <a:pt x="4094988" y="2059686"/>
                  </a:lnTo>
                  <a:lnTo>
                    <a:pt x="4094988" y="2033778"/>
                  </a:lnTo>
                  <a:close/>
                </a:path>
                <a:path w="5526405" h="2555875">
                  <a:moveTo>
                    <a:pt x="4094988" y="1981962"/>
                  </a:moveTo>
                  <a:lnTo>
                    <a:pt x="4069080" y="1981962"/>
                  </a:lnTo>
                  <a:lnTo>
                    <a:pt x="4069080" y="2007870"/>
                  </a:lnTo>
                  <a:lnTo>
                    <a:pt x="4094988" y="2007870"/>
                  </a:lnTo>
                  <a:lnTo>
                    <a:pt x="4094988" y="1981962"/>
                  </a:lnTo>
                  <a:close/>
                </a:path>
                <a:path w="5526405" h="2555875">
                  <a:moveTo>
                    <a:pt x="4094988" y="1930146"/>
                  </a:moveTo>
                  <a:lnTo>
                    <a:pt x="4069080" y="1930146"/>
                  </a:lnTo>
                  <a:lnTo>
                    <a:pt x="4069080" y="1956054"/>
                  </a:lnTo>
                  <a:lnTo>
                    <a:pt x="4094988" y="1956054"/>
                  </a:lnTo>
                  <a:lnTo>
                    <a:pt x="4094988" y="1930146"/>
                  </a:lnTo>
                  <a:close/>
                </a:path>
                <a:path w="5526405" h="2555875">
                  <a:moveTo>
                    <a:pt x="4094988" y="1878330"/>
                  </a:moveTo>
                  <a:lnTo>
                    <a:pt x="4069080" y="1878330"/>
                  </a:lnTo>
                  <a:lnTo>
                    <a:pt x="4069080" y="1904238"/>
                  </a:lnTo>
                  <a:lnTo>
                    <a:pt x="4094988" y="1904238"/>
                  </a:lnTo>
                  <a:lnTo>
                    <a:pt x="4094988" y="1878330"/>
                  </a:lnTo>
                  <a:close/>
                </a:path>
                <a:path w="5526405" h="2555875">
                  <a:moveTo>
                    <a:pt x="4094988" y="1826514"/>
                  </a:moveTo>
                  <a:lnTo>
                    <a:pt x="4069080" y="1826514"/>
                  </a:lnTo>
                  <a:lnTo>
                    <a:pt x="4069080" y="1852422"/>
                  </a:lnTo>
                  <a:lnTo>
                    <a:pt x="4094988" y="1852422"/>
                  </a:lnTo>
                  <a:lnTo>
                    <a:pt x="4094988" y="1826514"/>
                  </a:lnTo>
                  <a:close/>
                </a:path>
                <a:path w="5526405" h="2555875">
                  <a:moveTo>
                    <a:pt x="4094988" y="1774698"/>
                  </a:moveTo>
                  <a:lnTo>
                    <a:pt x="4069080" y="1774698"/>
                  </a:lnTo>
                  <a:lnTo>
                    <a:pt x="4069080" y="1800606"/>
                  </a:lnTo>
                  <a:lnTo>
                    <a:pt x="4094988" y="1800606"/>
                  </a:lnTo>
                  <a:lnTo>
                    <a:pt x="4094988" y="1774698"/>
                  </a:lnTo>
                  <a:close/>
                </a:path>
                <a:path w="5526405" h="2555875">
                  <a:moveTo>
                    <a:pt x="4094988" y="1722882"/>
                  </a:moveTo>
                  <a:lnTo>
                    <a:pt x="4069080" y="1722882"/>
                  </a:lnTo>
                  <a:lnTo>
                    <a:pt x="4069080" y="1748790"/>
                  </a:lnTo>
                  <a:lnTo>
                    <a:pt x="4094988" y="1748790"/>
                  </a:lnTo>
                  <a:lnTo>
                    <a:pt x="4094988" y="1722882"/>
                  </a:lnTo>
                  <a:close/>
                </a:path>
                <a:path w="5526405" h="2555875">
                  <a:moveTo>
                    <a:pt x="4146804" y="2466340"/>
                  </a:moveTo>
                  <a:lnTo>
                    <a:pt x="4143159" y="2448306"/>
                  </a:lnTo>
                  <a:lnTo>
                    <a:pt x="4141711" y="2441117"/>
                  </a:lnTo>
                  <a:lnTo>
                    <a:pt x="4129100" y="2422398"/>
                  </a:lnTo>
                  <a:lnTo>
                    <a:pt x="4127843" y="2420531"/>
                  </a:lnTo>
                  <a:lnTo>
                    <a:pt x="4107256" y="2406662"/>
                  </a:lnTo>
                  <a:lnTo>
                    <a:pt x="4094988" y="2404186"/>
                  </a:lnTo>
                  <a:lnTo>
                    <a:pt x="4094988" y="2401570"/>
                  </a:lnTo>
                  <a:lnTo>
                    <a:pt x="4094988" y="2396490"/>
                  </a:lnTo>
                  <a:lnTo>
                    <a:pt x="4069080" y="2396490"/>
                  </a:lnTo>
                  <a:lnTo>
                    <a:pt x="4069080" y="2404186"/>
                  </a:lnTo>
                  <a:lnTo>
                    <a:pt x="4056799" y="2406662"/>
                  </a:lnTo>
                  <a:lnTo>
                    <a:pt x="4036212" y="2420531"/>
                  </a:lnTo>
                  <a:lnTo>
                    <a:pt x="4022344" y="2441117"/>
                  </a:lnTo>
                  <a:lnTo>
                    <a:pt x="4017264" y="2466340"/>
                  </a:lnTo>
                  <a:lnTo>
                    <a:pt x="4022344" y="2491524"/>
                  </a:lnTo>
                  <a:lnTo>
                    <a:pt x="4036212" y="2512110"/>
                  </a:lnTo>
                  <a:lnTo>
                    <a:pt x="4056799" y="2526017"/>
                  </a:lnTo>
                  <a:lnTo>
                    <a:pt x="4082034" y="2531110"/>
                  </a:lnTo>
                  <a:lnTo>
                    <a:pt x="4107256" y="2526017"/>
                  </a:lnTo>
                  <a:lnTo>
                    <a:pt x="4127843" y="2512110"/>
                  </a:lnTo>
                  <a:lnTo>
                    <a:pt x="4141711" y="2491524"/>
                  </a:lnTo>
                  <a:lnTo>
                    <a:pt x="4146804" y="2466340"/>
                  </a:lnTo>
                  <a:close/>
                </a:path>
                <a:path w="5526405" h="2555875">
                  <a:moveTo>
                    <a:pt x="5474208" y="872109"/>
                  </a:moveTo>
                  <a:lnTo>
                    <a:pt x="5448300" y="872109"/>
                  </a:lnTo>
                  <a:lnTo>
                    <a:pt x="5448300" y="898017"/>
                  </a:lnTo>
                  <a:lnTo>
                    <a:pt x="5474208" y="898017"/>
                  </a:lnTo>
                  <a:lnTo>
                    <a:pt x="5474208" y="872109"/>
                  </a:lnTo>
                  <a:close/>
                </a:path>
                <a:path w="5526405" h="2555875">
                  <a:moveTo>
                    <a:pt x="5474208" y="820293"/>
                  </a:moveTo>
                  <a:lnTo>
                    <a:pt x="5448300" y="820293"/>
                  </a:lnTo>
                  <a:lnTo>
                    <a:pt x="5448300" y="846201"/>
                  </a:lnTo>
                  <a:lnTo>
                    <a:pt x="5474208" y="846201"/>
                  </a:lnTo>
                  <a:lnTo>
                    <a:pt x="5474208" y="820293"/>
                  </a:lnTo>
                  <a:close/>
                </a:path>
                <a:path w="5526405" h="2555875">
                  <a:moveTo>
                    <a:pt x="5474208" y="768477"/>
                  </a:moveTo>
                  <a:lnTo>
                    <a:pt x="5448300" y="768477"/>
                  </a:lnTo>
                  <a:lnTo>
                    <a:pt x="5448300" y="794385"/>
                  </a:lnTo>
                  <a:lnTo>
                    <a:pt x="5474208" y="794385"/>
                  </a:lnTo>
                  <a:lnTo>
                    <a:pt x="5474208" y="768477"/>
                  </a:lnTo>
                  <a:close/>
                </a:path>
                <a:path w="5526405" h="2555875">
                  <a:moveTo>
                    <a:pt x="5474208" y="716661"/>
                  </a:moveTo>
                  <a:lnTo>
                    <a:pt x="5448300" y="716661"/>
                  </a:lnTo>
                  <a:lnTo>
                    <a:pt x="5448300" y="742569"/>
                  </a:lnTo>
                  <a:lnTo>
                    <a:pt x="5474208" y="742569"/>
                  </a:lnTo>
                  <a:lnTo>
                    <a:pt x="5474208" y="716661"/>
                  </a:lnTo>
                  <a:close/>
                </a:path>
                <a:path w="5526405" h="2555875">
                  <a:moveTo>
                    <a:pt x="5474208" y="664845"/>
                  </a:moveTo>
                  <a:lnTo>
                    <a:pt x="5448300" y="664845"/>
                  </a:lnTo>
                  <a:lnTo>
                    <a:pt x="5448300" y="690753"/>
                  </a:lnTo>
                  <a:lnTo>
                    <a:pt x="5474208" y="690753"/>
                  </a:lnTo>
                  <a:lnTo>
                    <a:pt x="5474208" y="664845"/>
                  </a:lnTo>
                  <a:close/>
                </a:path>
                <a:path w="5526405" h="2555875">
                  <a:moveTo>
                    <a:pt x="5474208" y="613029"/>
                  </a:moveTo>
                  <a:lnTo>
                    <a:pt x="5448300" y="613029"/>
                  </a:lnTo>
                  <a:lnTo>
                    <a:pt x="5448300" y="638937"/>
                  </a:lnTo>
                  <a:lnTo>
                    <a:pt x="5474208" y="638937"/>
                  </a:lnTo>
                  <a:lnTo>
                    <a:pt x="5474208" y="613029"/>
                  </a:lnTo>
                  <a:close/>
                </a:path>
                <a:path w="5526405" h="2555875">
                  <a:moveTo>
                    <a:pt x="5474208" y="561213"/>
                  </a:moveTo>
                  <a:lnTo>
                    <a:pt x="5448300" y="561213"/>
                  </a:lnTo>
                  <a:lnTo>
                    <a:pt x="5448300" y="587121"/>
                  </a:lnTo>
                  <a:lnTo>
                    <a:pt x="5474208" y="587121"/>
                  </a:lnTo>
                  <a:lnTo>
                    <a:pt x="5474208" y="561213"/>
                  </a:lnTo>
                  <a:close/>
                </a:path>
                <a:path w="5526405" h="2555875">
                  <a:moveTo>
                    <a:pt x="5474208" y="509397"/>
                  </a:moveTo>
                  <a:lnTo>
                    <a:pt x="5448300" y="509397"/>
                  </a:lnTo>
                  <a:lnTo>
                    <a:pt x="5448300" y="535305"/>
                  </a:lnTo>
                  <a:lnTo>
                    <a:pt x="5474208" y="535305"/>
                  </a:lnTo>
                  <a:lnTo>
                    <a:pt x="5474208" y="509397"/>
                  </a:lnTo>
                  <a:close/>
                </a:path>
                <a:path w="5526405" h="2555875">
                  <a:moveTo>
                    <a:pt x="5474208" y="457581"/>
                  </a:moveTo>
                  <a:lnTo>
                    <a:pt x="5448300" y="457581"/>
                  </a:lnTo>
                  <a:lnTo>
                    <a:pt x="5448300" y="483489"/>
                  </a:lnTo>
                  <a:lnTo>
                    <a:pt x="5474208" y="483489"/>
                  </a:lnTo>
                  <a:lnTo>
                    <a:pt x="5474208" y="457581"/>
                  </a:lnTo>
                  <a:close/>
                </a:path>
                <a:path w="5526405" h="2555875">
                  <a:moveTo>
                    <a:pt x="5474208" y="405765"/>
                  </a:moveTo>
                  <a:lnTo>
                    <a:pt x="5448300" y="405765"/>
                  </a:lnTo>
                  <a:lnTo>
                    <a:pt x="5448300" y="431673"/>
                  </a:lnTo>
                  <a:lnTo>
                    <a:pt x="5474208" y="431673"/>
                  </a:lnTo>
                  <a:lnTo>
                    <a:pt x="5474208" y="405765"/>
                  </a:lnTo>
                  <a:close/>
                </a:path>
                <a:path w="5526405" h="2555875">
                  <a:moveTo>
                    <a:pt x="5474208" y="353949"/>
                  </a:moveTo>
                  <a:lnTo>
                    <a:pt x="5448300" y="353949"/>
                  </a:lnTo>
                  <a:lnTo>
                    <a:pt x="5448300" y="379857"/>
                  </a:lnTo>
                  <a:lnTo>
                    <a:pt x="5474208" y="379857"/>
                  </a:lnTo>
                  <a:lnTo>
                    <a:pt x="5474208" y="353949"/>
                  </a:lnTo>
                  <a:close/>
                </a:path>
                <a:path w="5526405" h="2555875">
                  <a:moveTo>
                    <a:pt x="5474208" y="302133"/>
                  </a:moveTo>
                  <a:lnTo>
                    <a:pt x="5448300" y="302133"/>
                  </a:lnTo>
                  <a:lnTo>
                    <a:pt x="5448300" y="328041"/>
                  </a:lnTo>
                  <a:lnTo>
                    <a:pt x="5474208" y="328041"/>
                  </a:lnTo>
                  <a:lnTo>
                    <a:pt x="5474208" y="302133"/>
                  </a:lnTo>
                  <a:close/>
                </a:path>
                <a:path w="5526405" h="2555875">
                  <a:moveTo>
                    <a:pt x="5474208" y="250317"/>
                  </a:moveTo>
                  <a:lnTo>
                    <a:pt x="5448300" y="250317"/>
                  </a:lnTo>
                  <a:lnTo>
                    <a:pt x="5448300" y="276225"/>
                  </a:lnTo>
                  <a:lnTo>
                    <a:pt x="5474208" y="276225"/>
                  </a:lnTo>
                  <a:lnTo>
                    <a:pt x="5474208" y="250317"/>
                  </a:lnTo>
                  <a:close/>
                </a:path>
                <a:path w="5526405" h="2555875">
                  <a:moveTo>
                    <a:pt x="5474208" y="198501"/>
                  </a:moveTo>
                  <a:lnTo>
                    <a:pt x="5448300" y="198501"/>
                  </a:lnTo>
                  <a:lnTo>
                    <a:pt x="5448300" y="224409"/>
                  </a:lnTo>
                  <a:lnTo>
                    <a:pt x="5474208" y="224409"/>
                  </a:lnTo>
                  <a:lnTo>
                    <a:pt x="5474208" y="198501"/>
                  </a:lnTo>
                  <a:close/>
                </a:path>
                <a:path w="5526405" h="2555875">
                  <a:moveTo>
                    <a:pt x="5474208" y="146685"/>
                  </a:moveTo>
                  <a:lnTo>
                    <a:pt x="5448300" y="146685"/>
                  </a:lnTo>
                  <a:lnTo>
                    <a:pt x="5448300" y="172593"/>
                  </a:lnTo>
                  <a:lnTo>
                    <a:pt x="5474208" y="172593"/>
                  </a:lnTo>
                  <a:lnTo>
                    <a:pt x="5474208" y="146685"/>
                  </a:lnTo>
                  <a:close/>
                </a:path>
                <a:path w="5526405" h="2555875">
                  <a:moveTo>
                    <a:pt x="5526024" y="64770"/>
                  </a:moveTo>
                  <a:lnTo>
                    <a:pt x="5520931" y="39547"/>
                  </a:lnTo>
                  <a:lnTo>
                    <a:pt x="5507063" y="18961"/>
                  </a:lnTo>
                  <a:lnTo>
                    <a:pt x="5486476" y="5092"/>
                  </a:lnTo>
                  <a:lnTo>
                    <a:pt x="5461254" y="0"/>
                  </a:lnTo>
                  <a:lnTo>
                    <a:pt x="5436019" y="5092"/>
                  </a:lnTo>
                  <a:lnTo>
                    <a:pt x="5415432" y="18961"/>
                  </a:lnTo>
                  <a:lnTo>
                    <a:pt x="5401564" y="39547"/>
                  </a:lnTo>
                  <a:lnTo>
                    <a:pt x="5396484" y="64770"/>
                  </a:lnTo>
                  <a:lnTo>
                    <a:pt x="5401564" y="90004"/>
                  </a:lnTo>
                  <a:lnTo>
                    <a:pt x="5415432" y="110591"/>
                  </a:lnTo>
                  <a:lnTo>
                    <a:pt x="5436019" y="124460"/>
                  </a:lnTo>
                  <a:lnTo>
                    <a:pt x="5461254" y="129540"/>
                  </a:lnTo>
                  <a:lnTo>
                    <a:pt x="5486476" y="124460"/>
                  </a:lnTo>
                  <a:lnTo>
                    <a:pt x="5491937" y="120777"/>
                  </a:lnTo>
                  <a:lnTo>
                    <a:pt x="5507063" y="110591"/>
                  </a:lnTo>
                  <a:lnTo>
                    <a:pt x="5517654" y="94869"/>
                  </a:lnTo>
                  <a:lnTo>
                    <a:pt x="5520931" y="90004"/>
                  </a:lnTo>
                  <a:lnTo>
                    <a:pt x="5525173" y="68961"/>
                  </a:lnTo>
                  <a:lnTo>
                    <a:pt x="5526024" y="64770"/>
                  </a:lnTo>
                  <a:close/>
                </a:path>
              </a:pathLst>
            </a:custGeom>
            <a:solidFill>
              <a:srgbClr val="39A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14238" y="4511995"/>
            <a:ext cx="1607820" cy="48069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259"/>
              </a:spcBef>
            </a:pPr>
            <a:r>
              <a:rPr sz="1300" spc="-5">
                <a:solidFill>
                  <a:srgbClr val="1F4E79"/>
                </a:solidFill>
                <a:latin typeface="Arial Black"/>
                <a:cs typeface="Arial Black"/>
              </a:rPr>
              <a:t>ЗДОРОВЬЕ</a:t>
            </a:r>
            <a:endParaRPr sz="1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400" spc="-10">
                <a:latin typeface="Microsoft Sans Serif"/>
                <a:cs typeface="Microsoft Sans Serif"/>
              </a:rPr>
              <a:t>здоровье</a:t>
            </a:r>
            <a:r>
              <a:rPr sz="1400" spc="-85">
                <a:latin typeface="Microsoft Sans Serif"/>
                <a:cs typeface="Microsoft Sans Serif"/>
              </a:rPr>
              <a:t> </a:t>
            </a:r>
            <a:r>
              <a:rPr sz="1400" spc="-5">
                <a:latin typeface="Microsoft Sans Serif"/>
                <a:cs typeface="Microsoft Sans Serif"/>
              </a:rPr>
              <a:t>сохраняй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0277" y="1147317"/>
            <a:ext cx="2992120" cy="683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spc="-5">
                <a:solidFill>
                  <a:srgbClr val="1F4E79"/>
                </a:solidFill>
                <a:latin typeface="Arial Black"/>
                <a:cs typeface="Arial Black"/>
              </a:rPr>
              <a:t>ЗНАНИЕ:</a:t>
            </a:r>
            <a:endParaRPr sz="1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300" spc="-5">
                <a:solidFill>
                  <a:srgbClr val="1F4E79"/>
                </a:solidFill>
                <a:latin typeface="Arial Black"/>
                <a:cs typeface="Arial Black"/>
              </a:rPr>
              <a:t>КАЧЕСТВО</a:t>
            </a:r>
            <a:r>
              <a:rPr sz="1300" spc="5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300" spc="-5">
                <a:solidFill>
                  <a:srgbClr val="1F4E79"/>
                </a:solidFill>
                <a:latin typeface="Arial Black"/>
                <a:cs typeface="Arial Black"/>
              </a:rPr>
              <a:t>И</a:t>
            </a:r>
            <a:r>
              <a:rPr sz="1300" spc="-2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300" spc="-5">
                <a:solidFill>
                  <a:srgbClr val="1F4E79"/>
                </a:solidFill>
                <a:latin typeface="Arial Black"/>
                <a:cs typeface="Arial Black"/>
              </a:rPr>
              <a:t>ОБЪЕКТИВНОСТЬ</a:t>
            </a:r>
            <a:endParaRPr sz="1300">
              <a:latin typeface="Arial Black"/>
              <a:cs typeface="Arial Black"/>
            </a:endParaRPr>
          </a:p>
          <a:p>
            <a:pPr marR="16510" algn="ctr">
              <a:lnSpc>
                <a:spcPct val="100000"/>
              </a:lnSpc>
              <a:spcBef>
                <a:spcPts val="380"/>
              </a:spcBef>
            </a:pPr>
            <a:r>
              <a:rPr sz="1400" spc="-15">
                <a:latin typeface="Microsoft Sans Serif"/>
                <a:cs typeface="Microsoft Sans Serif"/>
              </a:rPr>
              <a:t>знание</a:t>
            </a:r>
            <a:r>
              <a:rPr sz="1400" spc="-40">
                <a:latin typeface="Microsoft Sans Serif"/>
                <a:cs typeface="Microsoft Sans Serif"/>
              </a:rPr>
              <a:t> </a:t>
            </a:r>
            <a:r>
              <a:rPr sz="1400" spc="-5">
                <a:latin typeface="Microsoft Sans Serif"/>
                <a:cs typeface="Microsoft Sans Serif"/>
              </a:rPr>
              <a:t>добывай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0514" y="1187958"/>
            <a:ext cx="1425575" cy="607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>
                <a:solidFill>
                  <a:srgbClr val="1F4E79"/>
                </a:solidFill>
                <a:latin typeface="Arial Black"/>
                <a:cs typeface="Arial Black"/>
              </a:rPr>
              <a:t>ТВОРЧЕСТВО</a:t>
            </a:r>
            <a:endParaRPr sz="1300">
              <a:latin typeface="Arial Black"/>
              <a:cs typeface="Arial Black"/>
            </a:endParaRPr>
          </a:p>
          <a:p>
            <a:pPr marL="35560">
              <a:lnSpc>
                <a:spcPct val="100000"/>
              </a:lnSpc>
              <a:spcBef>
                <a:spcPts val="1345"/>
              </a:spcBef>
            </a:pPr>
            <a:r>
              <a:rPr sz="1400">
                <a:latin typeface="Microsoft Sans Serif"/>
                <a:cs typeface="Microsoft Sans Serif"/>
              </a:rPr>
              <a:t>талант</a:t>
            </a:r>
            <a:r>
              <a:rPr sz="1400" spc="-85">
                <a:latin typeface="Microsoft Sans Serif"/>
                <a:cs typeface="Microsoft Sans Serif"/>
              </a:rPr>
              <a:t> </a:t>
            </a:r>
            <a:r>
              <a:rPr sz="1400" spc="-10">
                <a:latin typeface="Microsoft Sans Serif"/>
                <a:cs typeface="Microsoft Sans Serif"/>
              </a:rPr>
              <a:t>развивай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91931" y="4511995"/>
            <a:ext cx="2307590" cy="48069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259"/>
              </a:spcBef>
            </a:pPr>
            <a:r>
              <a:rPr sz="1300" spc="-10">
                <a:solidFill>
                  <a:srgbClr val="1F4E79"/>
                </a:solidFill>
                <a:latin typeface="Arial Black"/>
                <a:cs typeface="Arial Black"/>
              </a:rPr>
              <a:t>ВОСПИТАНИЕ</a:t>
            </a:r>
            <a:endParaRPr sz="1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400">
                <a:latin typeface="Microsoft Sans Serif"/>
                <a:cs typeface="Microsoft Sans Serif"/>
              </a:rPr>
              <a:t>традиции</a:t>
            </a:r>
            <a:r>
              <a:rPr sz="1400" spc="-20">
                <a:latin typeface="Microsoft Sans Serif"/>
                <a:cs typeface="Microsoft Sans Serif"/>
              </a:rPr>
              <a:t> </a:t>
            </a:r>
            <a:r>
              <a:rPr sz="1400" spc="-5">
                <a:latin typeface="Microsoft Sans Serif"/>
                <a:cs typeface="Microsoft Sans Serif"/>
              </a:rPr>
              <a:t>храни </a:t>
            </a:r>
            <a:r>
              <a:rPr sz="1400">
                <a:latin typeface="Microsoft Sans Serif"/>
                <a:cs typeface="Microsoft Sans Serif"/>
              </a:rPr>
              <a:t>и</a:t>
            </a:r>
            <a:r>
              <a:rPr sz="1400" spc="-10">
                <a:latin typeface="Microsoft Sans Serif"/>
                <a:cs typeface="Microsoft Sans Serif"/>
              </a:rPr>
              <a:t> создавай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7202" y="1179703"/>
            <a:ext cx="1873885" cy="621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>
                <a:solidFill>
                  <a:srgbClr val="1F4E79"/>
                </a:solidFill>
                <a:latin typeface="Arial Black"/>
                <a:cs typeface="Arial Black"/>
              </a:rPr>
              <a:t>ПРОФОРИЕНТАЦИЯ</a:t>
            </a:r>
            <a:endParaRPr sz="1300">
              <a:latin typeface="Arial Black"/>
              <a:cs typeface="Arial Black"/>
            </a:endParaRPr>
          </a:p>
          <a:p>
            <a:pPr marL="95885">
              <a:lnSpc>
                <a:spcPct val="100000"/>
              </a:lnSpc>
              <a:spcBef>
                <a:spcPts val="1455"/>
              </a:spcBef>
            </a:pPr>
            <a:r>
              <a:rPr sz="1400" spc="-5">
                <a:latin typeface="Microsoft Sans Serif"/>
                <a:cs typeface="Microsoft Sans Serif"/>
              </a:rPr>
              <a:t>профессию</a:t>
            </a:r>
            <a:r>
              <a:rPr sz="1400" spc="-40">
                <a:latin typeface="Microsoft Sans Serif"/>
                <a:cs typeface="Microsoft Sans Serif"/>
              </a:rPr>
              <a:t> </a:t>
            </a:r>
            <a:r>
              <a:rPr sz="1400" spc="-5">
                <a:latin typeface="Microsoft Sans Serif"/>
                <a:cs typeface="Microsoft Sans Serif"/>
              </a:rPr>
              <a:t>выбирай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836675"/>
            <a:ext cx="3157855" cy="5842000"/>
            <a:chOff x="0" y="836675"/>
            <a:chExt cx="3157855" cy="5842000"/>
          </a:xfrm>
        </p:grpSpPr>
        <p:pic>
          <p:nvPicPr>
            <p:cNvPr id="12" name="object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6675"/>
              <a:ext cx="3157728" cy="58414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 flipH="1">
              <a:off x="192023" y="981455"/>
              <a:ext cx="0" cy="5506085"/>
            </a:xfrm>
            <a:custGeom>
              <a:rect l="l" t="t" r="r" b="b"/>
              <a:pathLst>
                <a:path h="5506085">
                  <a:moveTo>
                    <a:pt x="0" y="0"/>
                  </a:moveTo>
                  <a:lnTo>
                    <a:pt x="0" y="5505767"/>
                  </a:lnTo>
                </a:path>
              </a:pathLst>
            </a:custGeom>
            <a:ln w="57912">
              <a:solidFill>
                <a:srgbClr val="39AB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296155" y="2464307"/>
            <a:ext cx="6682740" cy="3629660"/>
            <a:chOff x="4296155" y="2464307"/>
            <a:chExt cx="6682740" cy="3629660"/>
          </a:xfrm>
        </p:grpSpPr>
        <p:pic>
          <p:nvPicPr>
            <p:cNvPr id="15" name="object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221467" y="3311651"/>
              <a:ext cx="757427" cy="7589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256534" y="2556302"/>
              <a:ext cx="509807" cy="4898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356348" y="3259835"/>
              <a:ext cx="899159" cy="8991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805488" y="3500291"/>
              <a:ext cx="752301" cy="4076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8860535" y="2464307"/>
              <a:ext cx="681227" cy="6827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296155" y="5358215"/>
              <a:ext cx="1440179" cy="73532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42087" y="1196720"/>
            <a:ext cx="2644775" cy="536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/>
                <a:tab pos="299720"/>
              </a:tabLst>
            </a:pPr>
            <a:r>
              <a:rPr sz="1400" b="1" spc="-155">
                <a:latin typeface="Arial"/>
                <a:cs typeface="Arial"/>
              </a:rPr>
              <a:t>об</a:t>
            </a:r>
            <a:r>
              <a:rPr sz="1400" b="1" spc="-150">
                <a:latin typeface="Arial"/>
                <a:cs typeface="Arial"/>
              </a:rPr>
              <a:t>е</a:t>
            </a:r>
            <a:r>
              <a:rPr sz="1400" b="1" spc="-145">
                <a:latin typeface="Arial"/>
                <a:cs typeface="Arial"/>
              </a:rPr>
              <a:t>с</a:t>
            </a:r>
            <a:r>
              <a:rPr sz="1400" b="1" spc="-155">
                <a:latin typeface="Arial"/>
                <a:cs typeface="Arial"/>
              </a:rPr>
              <a:t>печени</a:t>
            </a:r>
            <a:r>
              <a:rPr sz="1400" b="1" spc="-140">
                <a:latin typeface="Arial"/>
                <a:cs typeface="Arial"/>
              </a:rPr>
              <a:t>е</a:t>
            </a:r>
            <a:r>
              <a:rPr sz="1400" b="1" spc="-100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до</a:t>
            </a:r>
            <a:r>
              <a:rPr sz="1400" b="1" spc="-145">
                <a:latin typeface="Arial"/>
                <a:cs typeface="Arial"/>
              </a:rPr>
              <a:t>с</a:t>
            </a:r>
            <a:r>
              <a:rPr sz="1400" b="1" spc="-125">
                <a:latin typeface="Arial"/>
                <a:cs typeface="Arial"/>
              </a:rPr>
              <a:t>т</a:t>
            </a:r>
            <a:r>
              <a:rPr sz="1400" b="1" spc="-145">
                <a:latin typeface="Arial"/>
                <a:cs typeface="Arial"/>
              </a:rPr>
              <a:t>у</a:t>
            </a:r>
            <a:r>
              <a:rPr sz="1400" b="1" spc="-160">
                <a:latin typeface="Arial"/>
                <a:cs typeface="Arial"/>
              </a:rPr>
              <a:t>пн</a:t>
            </a:r>
            <a:r>
              <a:rPr sz="1400" b="1" spc="-165">
                <a:latin typeface="Arial"/>
                <a:cs typeface="Arial"/>
              </a:rPr>
              <a:t>о</a:t>
            </a:r>
            <a:r>
              <a:rPr sz="1400" b="1" spc="-145">
                <a:latin typeface="Arial"/>
                <a:cs typeface="Arial"/>
              </a:rPr>
              <a:t>с</a:t>
            </a:r>
            <a:r>
              <a:rPr sz="1400" b="1" spc="-105">
                <a:latin typeface="Arial"/>
                <a:cs typeface="Arial"/>
              </a:rPr>
              <a:t>ти  </a:t>
            </a:r>
            <a:r>
              <a:rPr sz="1400" b="1" spc="-145">
                <a:latin typeface="Arial"/>
                <a:cs typeface="Arial"/>
              </a:rPr>
              <a:t>качес</a:t>
            </a:r>
            <a:r>
              <a:rPr sz="1400" b="1" spc="-140">
                <a:latin typeface="Arial"/>
                <a:cs typeface="Arial"/>
              </a:rPr>
              <a:t>тв</a:t>
            </a:r>
            <a:r>
              <a:rPr sz="1400" b="1" spc="-145">
                <a:latin typeface="Arial"/>
                <a:cs typeface="Arial"/>
              </a:rPr>
              <a:t>е</a:t>
            </a:r>
            <a:r>
              <a:rPr sz="1400" b="1" spc="-160">
                <a:latin typeface="Arial"/>
                <a:cs typeface="Arial"/>
              </a:rPr>
              <a:t>нн</a:t>
            </a:r>
            <a:r>
              <a:rPr sz="1400" b="1" spc="-150">
                <a:latin typeface="Arial"/>
                <a:cs typeface="Arial"/>
              </a:rPr>
              <a:t>о</a:t>
            </a:r>
            <a:r>
              <a:rPr sz="1400" b="1" spc="-120">
                <a:latin typeface="Arial"/>
                <a:cs typeface="Arial"/>
              </a:rPr>
              <a:t>г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00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45">
                <a:latin typeface="Arial"/>
                <a:cs typeface="Arial"/>
              </a:rPr>
              <a:t>бразо</a:t>
            </a:r>
            <a:r>
              <a:rPr sz="1400" b="1" spc="-150">
                <a:latin typeface="Arial"/>
                <a:cs typeface="Arial"/>
              </a:rPr>
              <a:t>ван</a:t>
            </a:r>
            <a:r>
              <a:rPr sz="1400" b="1" spc="-170">
                <a:latin typeface="Arial"/>
                <a:cs typeface="Arial"/>
              </a:rPr>
              <a:t>и</a:t>
            </a:r>
            <a:r>
              <a:rPr sz="1400" b="1" spc="-150">
                <a:latin typeface="Arial"/>
                <a:cs typeface="Arial"/>
              </a:rPr>
              <a:t>я</a:t>
            </a:r>
            <a:r>
              <a:rPr sz="1400" b="1" spc="-90">
                <a:latin typeface="Arial"/>
                <a:cs typeface="Arial"/>
              </a:rPr>
              <a:t> </a:t>
            </a:r>
            <a:r>
              <a:rPr sz="1400" b="1" spc="-100">
                <a:latin typeface="Arial"/>
                <a:cs typeface="Arial"/>
              </a:rPr>
              <a:t>и  </a:t>
            </a:r>
            <a:r>
              <a:rPr sz="1400" b="1" spc="-155">
                <a:latin typeface="Arial"/>
                <a:cs typeface="Arial"/>
              </a:rPr>
              <a:t>р</a:t>
            </a:r>
            <a:r>
              <a:rPr sz="1400" b="1" spc="-145">
                <a:latin typeface="Arial"/>
                <a:cs typeface="Arial"/>
              </a:rPr>
              <a:t>а</a:t>
            </a:r>
            <a:r>
              <a:rPr sz="1400" b="1" spc="-160">
                <a:latin typeface="Arial"/>
                <a:cs typeface="Arial"/>
              </a:rPr>
              <a:t>вны</a:t>
            </a:r>
            <a:r>
              <a:rPr sz="1400" b="1" spc="-140">
                <a:latin typeface="Arial"/>
                <a:cs typeface="Arial"/>
              </a:rPr>
              <a:t>х</a:t>
            </a:r>
            <a:r>
              <a:rPr sz="1400" b="1" spc="-95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во</a:t>
            </a:r>
            <a:r>
              <a:rPr sz="1400" b="1" spc="-160">
                <a:latin typeface="Arial"/>
                <a:cs typeface="Arial"/>
              </a:rPr>
              <a:t>зм</a:t>
            </a:r>
            <a:r>
              <a:rPr sz="1400" b="1" spc="-150">
                <a:latin typeface="Arial"/>
                <a:cs typeface="Arial"/>
              </a:rPr>
              <a:t>о</a:t>
            </a:r>
            <a:r>
              <a:rPr sz="1400" b="1" spc="-185">
                <a:latin typeface="Arial"/>
                <a:cs typeface="Arial"/>
              </a:rPr>
              <a:t>ж</a:t>
            </a:r>
            <a:r>
              <a:rPr sz="1400" b="1" spc="-170">
                <a:latin typeface="Arial"/>
                <a:cs typeface="Arial"/>
              </a:rPr>
              <a:t>н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45">
                <a:latin typeface="Arial"/>
                <a:cs typeface="Arial"/>
              </a:rPr>
              <a:t>с</a:t>
            </a:r>
            <a:r>
              <a:rPr sz="1400" b="1" spc="-125">
                <a:latin typeface="Arial"/>
                <a:cs typeface="Arial"/>
              </a:rPr>
              <a:t>т</a:t>
            </a:r>
            <a:r>
              <a:rPr sz="1400" b="1" spc="-145">
                <a:latin typeface="Arial"/>
                <a:cs typeface="Arial"/>
              </a:rPr>
              <a:t>е</a:t>
            </a:r>
            <a:r>
              <a:rPr sz="1400" b="1" spc="-160">
                <a:latin typeface="Arial"/>
                <a:cs typeface="Arial"/>
              </a:rPr>
              <a:t>й</a:t>
            </a:r>
            <a:r>
              <a:rPr sz="1400" b="1" spc="-110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для</a:t>
            </a:r>
            <a:r>
              <a:rPr sz="1400" b="1" spc="-65">
                <a:latin typeface="Arial"/>
                <a:cs typeface="Arial"/>
              </a:rPr>
              <a:t> </a:t>
            </a:r>
            <a:r>
              <a:rPr sz="1400" b="1" spc="-150">
                <a:latin typeface="Arial"/>
                <a:cs typeface="Arial"/>
              </a:rPr>
              <a:t>все</a:t>
            </a:r>
            <a:r>
              <a:rPr sz="1400" b="1" spc="-95">
                <a:latin typeface="Arial"/>
                <a:cs typeface="Arial"/>
              </a:rPr>
              <a:t>х  </a:t>
            </a:r>
            <a:r>
              <a:rPr sz="1400" b="1" spc="-160">
                <a:latin typeface="Arial"/>
                <a:cs typeface="Arial"/>
              </a:rPr>
              <a:t>обучающихся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/>
                <a:tab pos="299720"/>
              </a:tabLst>
            </a:pPr>
            <a:r>
              <a:rPr sz="1400" b="1" spc="-145">
                <a:latin typeface="Arial"/>
                <a:cs typeface="Arial"/>
              </a:rPr>
              <a:t>с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45">
                <a:latin typeface="Arial"/>
                <a:cs typeface="Arial"/>
              </a:rPr>
              <a:t>х</a:t>
            </a:r>
            <a:r>
              <a:rPr sz="1400" b="1" spc="-155">
                <a:latin typeface="Arial"/>
                <a:cs typeface="Arial"/>
              </a:rPr>
              <a:t>р</a:t>
            </a:r>
            <a:r>
              <a:rPr sz="1400" b="1" spc="-145">
                <a:latin typeface="Arial"/>
                <a:cs typeface="Arial"/>
              </a:rPr>
              <a:t>а</a:t>
            </a:r>
            <a:r>
              <a:rPr sz="1400" b="1" spc="-155">
                <a:latin typeface="Arial"/>
                <a:cs typeface="Arial"/>
              </a:rPr>
              <a:t>нени</a:t>
            </a:r>
            <a:r>
              <a:rPr sz="1400" b="1" spc="-140">
                <a:latin typeface="Arial"/>
                <a:cs typeface="Arial"/>
              </a:rPr>
              <a:t>е</a:t>
            </a:r>
            <a:r>
              <a:rPr sz="1400" b="1" spc="-110">
                <a:latin typeface="Arial"/>
                <a:cs typeface="Arial"/>
              </a:rPr>
              <a:t> </a:t>
            </a:r>
            <a:r>
              <a:rPr sz="1400" b="1" spc="-150">
                <a:latin typeface="Arial"/>
                <a:cs typeface="Arial"/>
              </a:rPr>
              <a:t>здо</a:t>
            </a:r>
            <a:r>
              <a:rPr sz="1400" b="1" spc="-155">
                <a:latin typeface="Arial"/>
                <a:cs typeface="Arial"/>
              </a:rPr>
              <a:t>ров</a:t>
            </a:r>
            <a:r>
              <a:rPr sz="1400" b="1" spc="-170">
                <a:latin typeface="Arial"/>
                <a:cs typeface="Arial"/>
              </a:rPr>
              <a:t>ь</a:t>
            </a:r>
            <a:r>
              <a:rPr sz="1400" b="1" spc="-150">
                <a:latin typeface="Arial"/>
                <a:cs typeface="Arial"/>
              </a:rPr>
              <a:t>я</a:t>
            </a:r>
            <a:r>
              <a:rPr sz="1400" b="1" spc="-90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  <a:p>
            <a:pPr marL="299085" marR="360045">
              <a:lnSpc>
                <a:spcPct val="100000"/>
              </a:lnSpc>
            </a:pPr>
            <a:r>
              <a:rPr sz="1400" b="1" spc="-155">
                <a:latin typeface="Arial"/>
                <a:cs typeface="Arial"/>
              </a:rPr>
              <a:t>об</a:t>
            </a:r>
            <a:r>
              <a:rPr sz="1400" b="1" spc="-150">
                <a:latin typeface="Arial"/>
                <a:cs typeface="Arial"/>
              </a:rPr>
              <a:t>е</a:t>
            </a:r>
            <a:r>
              <a:rPr sz="1400" b="1" spc="-145">
                <a:latin typeface="Arial"/>
                <a:cs typeface="Arial"/>
              </a:rPr>
              <a:t>с</a:t>
            </a:r>
            <a:r>
              <a:rPr sz="1400" b="1" spc="-155">
                <a:latin typeface="Arial"/>
                <a:cs typeface="Arial"/>
              </a:rPr>
              <a:t>печени</a:t>
            </a:r>
            <a:r>
              <a:rPr sz="1400" b="1" spc="-140">
                <a:latin typeface="Arial"/>
                <a:cs typeface="Arial"/>
              </a:rPr>
              <a:t>е</a:t>
            </a:r>
            <a:r>
              <a:rPr sz="1400" b="1" spc="-100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б</a:t>
            </a:r>
            <a:r>
              <a:rPr sz="1400" b="1" spc="-150">
                <a:latin typeface="Arial"/>
                <a:cs typeface="Arial"/>
              </a:rPr>
              <a:t>е</a:t>
            </a:r>
            <a:r>
              <a:rPr sz="1400" b="1" spc="-130">
                <a:latin typeface="Arial"/>
                <a:cs typeface="Arial"/>
              </a:rPr>
              <a:t>з</a:t>
            </a:r>
            <a:r>
              <a:rPr sz="1400" b="1" spc="-150">
                <a:latin typeface="Arial"/>
                <a:cs typeface="Arial"/>
              </a:rPr>
              <a:t>опас</a:t>
            </a:r>
            <a:r>
              <a:rPr sz="1400" b="1" spc="-160">
                <a:latin typeface="Arial"/>
                <a:cs typeface="Arial"/>
              </a:rPr>
              <a:t>н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45">
                <a:latin typeface="Arial"/>
                <a:cs typeface="Arial"/>
              </a:rPr>
              <a:t>с</a:t>
            </a:r>
            <a:r>
              <a:rPr sz="1400" b="1" spc="-105">
                <a:latin typeface="Arial"/>
                <a:cs typeface="Arial"/>
              </a:rPr>
              <a:t>ти  </a:t>
            </a:r>
            <a:r>
              <a:rPr sz="1400" b="1" spc="-165">
                <a:latin typeface="Arial"/>
                <a:cs typeface="Arial"/>
              </a:rPr>
              <a:t>обучающихся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/>
                <a:tab pos="299720"/>
              </a:tabLst>
            </a:pPr>
            <a:r>
              <a:rPr sz="1400" b="1" spc="-155">
                <a:latin typeface="Arial"/>
                <a:cs typeface="Arial"/>
              </a:rPr>
              <a:t>непрерывное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b="1" spc="-155">
                <a:latin typeface="Arial"/>
                <a:cs typeface="Arial"/>
              </a:rPr>
              <a:t>совершенствование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40">
                <a:latin typeface="Arial"/>
                <a:cs typeface="Arial"/>
              </a:rPr>
              <a:t>качества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b="1" spc="-150">
                <a:latin typeface="Arial"/>
                <a:cs typeface="Arial"/>
              </a:rPr>
              <a:t>образования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/>
                <a:tab pos="299720"/>
              </a:tabLst>
            </a:pPr>
            <a:r>
              <a:rPr sz="1400" b="1" spc="-155">
                <a:latin typeface="Arial"/>
                <a:cs typeface="Arial"/>
              </a:rPr>
              <a:t>р</a:t>
            </a:r>
            <a:r>
              <a:rPr sz="1400" b="1" spc="-150">
                <a:latin typeface="Arial"/>
                <a:cs typeface="Arial"/>
              </a:rPr>
              <a:t>азвити</a:t>
            </a:r>
            <a:r>
              <a:rPr sz="1400" b="1" spc="-140">
                <a:latin typeface="Arial"/>
                <a:cs typeface="Arial"/>
              </a:rPr>
              <a:t>е</a:t>
            </a:r>
            <a:r>
              <a:rPr sz="1400" b="1" spc="-105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об</a:t>
            </a:r>
            <a:r>
              <a:rPr sz="1400" b="1" spc="-150">
                <a:latin typeface="Arial"/>
                <a:cs typeface="Arial"/>
              </a:rPr>
              <a:t>у</a:t>
            </a:r>
            <a:r>
              <a:rPr sz="1400" b="1" spc="-175">
                <a:latin typeface="Arial"/>
                <a:cs typeface="Arial"/>
              </a:rPr>
              <a:t>чающих</a:t>
            </a:r>
            <a:r>
              <a:rPr sz="1400" b="1" spc="-150">
                <a:latin typeface="Arial"/>
                <a:cs typeface="Arial"/>
              </a:rPr>
              <a:t>ся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b="1" spc="-140">
                <a:latin typeface="Arial"/>
                <a:cs typeface="Arial"/>
              </a:rPr>
              <a:t>(интелл</a:t>
            </a:r>
            <a:r>
              <a:rPr sz="1400" b="1" spc="-150">
                <a:latin typeface="Arial"/>
                <a:cs typeface="Arial"/>
              </a:rPr>
              <a:t>е</a:t>
            </a:r>
            <a:r>
              <a:rPr sz="1400" b="1" spc="-130">
                <a:latin typeface="Arial"/>
                <a:cs typeface="Arial"/>
              </a:rPr>
              <a:t>кт</a:t>
            </a:r>
            <a:r>
              <a:rPr sz="1400" b="1" spc="-70">
                <a:latin typeface="Arial"/>
                <a:cs typeface="Arial"/>
              </a:rPr>
              <a:t>,</a:t>
            </a:r>
            <a:r>
              <a:rPr sz="1400" b="1" spc="-90">
                <a:latin typeface="Arial"/>
                <a:cs typeface="Arial"/>
              </a:rPr>
              <a:t> </a:t>
            </a:r>
            <a:r>
              <a:rPr sz="1400" b="1" spc="-125">
                <a:latin typeface="Arial"/>
                <a:cs typeface="Arial"/>
              </a:rPr>
              <a:t>т</a:t>
            </a:r>
            <a:r>
              <a:rPr sz="1400" b="1" spc="-145">
                <a:latin typeface="Arial"/>
                <a:cs typeface="Arial"/>
              </a:rPr>
              <a:t>а</a:t>
            </a:r>
            <a:r>
              <a:rPr sz="1400" b="1" spc="-130">
                <a:latin typeface="Arial"/>
                <a:cs typeface="Arial"/>
              </a:rPr>
              <a:t>лант,</a:t>
            </a:r>
            <a:r>
              <a:rPr sz="1400" b="1" spc="-80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лич</a:t>
            </a:r>
            <a:r>
              <a:rPr sz="1400" b="1" spc="-160">
                <a:latin typeface="Arial"/>
                <a:cs typeface="Arial"/>
              </a:rPr>
              <a:t>н</a:t>
            </a:r>
            <a:r>
              <a:rPr sz="1400" b="1" spc="-165">
                <a:latin typeface="Arial"/>
                <a:cs typeface="Arial"/>
              </a:rPr>
              <a:t>о</a:t>
            </a:r>
            <a:r>
              <a:rPr sz="1400" b="1" spc="-145">
                <a:latin typeface="Arial"/>
                <a:cs typeface="Arial"/>
              </a:rPr>
              <a:t>с</a:t>
            </a:r>
            <a:r>
              <a:rPr sz="1400" b="1" spc="-120">
                <a:latin typeface="Arial"/>
                <a:cs typeface="Arial"/>
              </a:rPr>
              <a:t>ть)</a:t>
            </a:r>
            <a:endParaRPr sz="1400">
              <a:latin typeface="Arial"/>
              <a:cs typeface="Arial"/>
            </a:endParaRPr>
          </a:p>
          <a:p>
            <a:pPr marL="299085" marR="69215" indent="-287020">
              <a:lnSpc>
                <a:spcPct val="100000"/>
              </a:lnSpc>
              <a:buFont typeface="Wingdings"/>
              <a:buChar char=""/>
              <a:tabLst>
                <a:tab pos="299085"/>
                <a:tab pos="299720"/>
              </a:tabLst>
            </a:pPr>
            <a:r>
              <a:rPr sz="1400" b="1" spc="-145">
                <a:latin typeface="Arial"/>
                <a:cs typeface="Arial"/>
              </a:rPr>
              <a:t>с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50">
                <a:latin typeface="Arial"/>
                <a:cs typeface="Arial"/>
              </a:rPr>
              <a:t>циализа</a:t>
            </a:r>
            <a:r>
              <a:rPr sz="1400" b="1" spc="-175">
                <a:latin typeface="Arial"/>
                <a:cs typeface="Arial"/>
              </a:rPr>
              <a:t>ц</a:t>
            </a:r>
            <a:r>
              <a:rPr sz="1400" b="1" spc="-150">
                <a:latin typeface="Arial"/>
                <a:cs typeface="Arial"/>
              </a:rPr>
              <a:t>ия</a:t>
            </a:r>
            <a:r>
              <a:rPr sz="1400" b="1" spc="-100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и</a:t>
            </a:r>
            <a:r>
              <a:rPr sz="1400" b="1" spc="-80">
                <a:latin typeface="Arial"/>
                <a:cs typeface="Arial"/>
              </a:rPr>
              <a:t> </a:t>
            </a:r>
            <a:r>
              <a:rPr sz="1400" b="1" spc="-165">
                <a:latin typeface="Arial"/>
                <a:cs typeface="Arial"/>
              </a:rPr>
              <a:t>вы</a:t>
            </a:r>
            <a:r>
              <a:rPr sz="1400" b="1" spc="-120">
                <a:latin typeface="Arial"/>
                <a:cs typeface="Arial"/>
              </a:rPr>
              <a:t>бор  </a:t>
            </a:r>
            <a:r>
              <a:rPr sz="1400" b="1" spc="-160">
                <a:latin typeface="Arial"/>
                <a:cs typeface="Arial"/>
              </a:rPr>
              <a:t>жиз</a:t>
            </a:r>
            <a:r>
              <a:rPr sz="1400" b="1" spc="-155">
                <a:latin typeface="Arial"/>
                <a:cs typeface="Arial"/>
              </a:rPr>
              <a:t>н</a:t>
            </a:r>
            <a:r>
              <a:rPr sz="1400" b="1" spc="-145">
                <a:latin typeface="Arial"/>
                <a:cs typeface="Arial"/>
              </a:rPr>
              <a:t>е</a:t>
            </a:r>
            <a:r>
              <a:rPr sz="1400" b="1" spc="-160">
                <a:latin typeface="Arial"/>
                <a:cs typeface="Arial"/>
              </a:rPr>
              <a:t>нн</a:t>
            </a:r>
            <a:r>
              <a:rPr sz="1400" b="1" spc="-165">
                <a:latin typeface="Arial"/>
                <a:cs typeface="Arial"/>
              </a:rPr>
              <a:t>о</a:t>
            </a:r>
            <a:r>
              <a:rPr sz="1400" b="1" spc="-130">
                <a:latin typeface="Arial"/>
                <a:cs typeface="Arial"/>
              </a:rPr>
              <a:t>го</a:t>
            </a:r>
            <a:r>
              <a:rPr sz="1400" b="1" spc="-110">
                <a:latin typeface="Arial"/>
                <a:cs typeface="Arial"/>
              </a:rPr>
              <a:t> </a:t>
            </a:r>
            <a:r>
              <a:rPr sz="1400" b="1" spc="-145">
                <a:latin typeface="Arial"/>
                <a:cs typeface="Arial"/>
              </a:rPr>
              <a:t>пут</a:t>
            </a:r>
            <a:r>
              <a:rPr sz="1400" b="1" spc="-155">
                <a:latin typeface="Arial"/>
                <a:cs typeface="Arial"/>
              </a:rPr>
              <a:t>и</a:t>
            </a:r>
            <a:r>
              <a:rPr sz="1400" b="1" spc="-85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об</a:t>
            </a:r>
            <a:r>
              <a:rPr sz="1400" b="1" spc="-150">
                <a:latin typeface="Arial"/>
                <a:cs typeface="Arial"/>
              </a:rPr>
              <a:t>у</a:t>
            </a:r>
            <a:r>
              <a:rPr sz="1400" b="1" spc="-175">
                <a:latin typeface="Arial"/>
                <a:cs typeface="Arial"/>
              </a:rPr>
              <a:t>чающих</a:t>
            </a:r>
            <a:r>
              <a:rPr sz="1400" b="1" spc="-150">
                <a:latin typeface="Arial"/>
                <a:cs typeface="Arial"/>
              </a:rPr>
              <a:t>с</a:t>
            </a:r>
            <a:r>
              <a:rPr sz="1400" b="1" spc="-95">
                <a:latin typeface="Arial"/>
                <a:cs typeface="Arial"/>
              </a:rPr>
              <a:t>я  </a:t>
            </a:r>
            <a:r>
              <a:rPr sz="1400" b="1" spc="-145">
                <a:latin typeface="Arial"/>
                <a:cs typeface="Arial"/>
              </a:rPr>
              <a:t>(миро</a:t>
            </a:r>
            <a:r>
              <a:rPr sz="1400" b="1" spc="-155">
                <a:latin typeface="Arial"/>
                <a:cs typeface="Arial"/>
              </a:rPr>
              <a:t>во</a:t>
            </a:r>
            <a:r>
              <a:rPr sz="1400" b="1" spc="-130">
                <a:latin typeface="Arial"/>
                <a:cs typeface="Arial"/>
              </a:rPr>
              <a:t>з</a:t>
            </a:r>
            <a:r>
              <a:rPr sz="1400" b="1" spc="-120">
                <a:latin typeface="Arial"/>
                <a:cs typeface="Arial"/>
              </a:rPr>
              <a:t>з</a:t>
            </a:r>
            <a:r>
              <a:rPr sz="1400" b="1" spc="-165">
                <a:latin typeface="Arial"/>
                <a:cs typeface="Arial"/>
              </a:rPr>
              <a:t>р</a:t>
            </a:r>
            <a:r>
              <a:rPr sz="1400" b="1" spc="-145">
                <a:latin typeface="Arial"/>
                <a:cs typeface="Arial"/>
              </a:rPr>
              <a:t>е</a:t>
            </a:r>
            <a:r>
              <a:rPr sz="1400" b="1" spc="-170">
                <a:latin typeface="Arial"/>
                <a:cs typeface="Arial"/>
              </a:rPr>
              <a:t>н</a:t>
            </a:r>
            <a:r>
              <a:rPr sz="1400" b="1" spc="-125">
                <a:latin typeface="Arial"/>
                <a:cs typeface="Arial"/>
              </a:rPr>
              <a:t>ие,</a:t>
            </a:r>
            <a:r>
              <a:rPr sz="1400" b="1" spc="-105">
                <a:latin typeface="Arial"/>
                <a:cs typeface="Arial"/>
              </a:rPr>
              <a:t> </a:t>
            </a:r>
            <a:r>
              <a:rPr sz="1400" b="1" spc="-150">
                <a:latin typeface="Arial"/>
                <a:cs typeface="Arial"/>
              </a:rPr>
              <a:t>традици</a:t>
            </a:r>
            <a:r>
              <a:rPr sz="1400" b="1" spc="-165">
                <a:latin typeface="Arial"/>
                <a:cs typeface="Arial"/>
              </a:rPr>
              <a:t>и</a:t>
            </a:r>
            <a:r>
              <a:rPr sz="1400" b="1" spc="-70">
                <a:latin typeface="Arial"/>
                <a:cs typeface="Arial"/>
              </a:rPr>
              <a:t>,  </a:t>
            </a:r>
            <a:r>
              <a:rPr sz="1400" b="1" spc="-150">
                <a:latin typeface="Arial"/>
                <a:cs typeface="Arial"/>
              </a:rPr>
              <a:t>профессия)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/>
                <a:tab pos="299720"/>
              </a:tabLst>
            </a:pPr>
            <a:r>
              <a:rPr sz="1400" b="1" spc="-160">
                <a:latin typeface="Arial"/>
                <a:cs typeface="Arial"/>
              </a:rPr>
              <a:t>п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50">
                <a:latin typeface="Arial"/>
                <a:cs typeface="Arial"/>
              </a:rPr>
              <a:t>ддержка</a:t>
            </a:r>
            <a:r>
              <a:rPr sz="1400" b="1" spc="-105">
                <a:latin typeface="Arial"/>
                <a:cs typeface="Arial"/>
              </a:rPr>
              <a:t> </a:t>
            </a:r>
            <a:r>
              <a:rPr sz="1400" b="1" spc="-150">
                <a:latin typeface="Arial"/>
                <a:cs typeface="Arial"/>
              </a:rPr>
              <a:t>учительства</a:t>
            </a:r>
            <a:endParaRPr sz="1400">
              <a:latin typeface="Arial"/>
              <a:cs typeface="Arial"/>
            </a:endParaRPr>
          </a:p>
          <a:p>
            <a:pPr marL="299085" marR="281305" indent="-287020" algn="just">
              <a:lnSpc>
                <a:spcPct val="100000"/>
              </a:lnSpc>
              <a:buFont typeface="Wingdings"/>
              <a:buChar char=""/>
              <a:tabLst>
                <a:tab pos="299720"/>
              </a:tabLst>
            </a:pPr>
            <a:r>
              <a:rPr sz="1400" b="1" spc="-145">
                <a:latin typeface="Arial"/>
                <a:cs typeface="Arial"/>
              </a:rPr>
              <a:t>учас</a:t>
            </a:r>
            <a:r>
              <a:rPr sz="1400" b="1" spc="-140">
                <a:latin typeface="Arial"/>
                <a:cs typeface="Arial"/>
              </a:rPr>
              <a:t>тие</a:t>
            </a:r>
            <a:r>
              <a:rPr sz="1400" b="1" spc="-85">
                <a:latin typeface="Arial"/>
                <a:cs typeface="Arial"/>
              </a:rPr>
              <a:t> </a:t>
            </a:r>
            <a:r>
              <a:rPr sz="1400" b="1" spc="-150">
                <a:latin typeface="Arial"/>
                <a:cs typeface="Arial"/>
              </a:rPr>
              <a:t>каждог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00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в</a:t>
            </a:r>
            <a:r>
              <a:rPr sz="1400" b="1" spc="-70">
                <a:latin typeface="Arial"/>
                <a:cs typeface="Arial"/>
              </a:rPr>
              <a:t> </a:t>
            </a:r>
            <a:r>
              <a:rPr sz="1400" b="1" spc="-145">
                <a:latin typeface="Arial"/>
                <a:cs typeface="Arial"/>
              </a:rPr>
              <a:t>с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35">
                <a:latin typeface="Arial"/>
                <a:cs typeface="Arial"/>
              </a:rPr>
              <a:t>здании  </a:t>
            </a:r>
            <a:r>
              <a:rPr sz="1400" b="1" spc="-130">
                <a:latin typeface="Arial"/>
                <a:cs typeface="Arial"/>
              </a:rPr>
              <a:t>к</a:t>
            </a:r>
            <a:r>
              <a:rPr sz="1400" b="1" spc="-180">
                <a:latin typeface="Arial"/>
                <a:cs typeface="Arial"/>
              </a:rPr>
              <a:t>омфо</a:t>
            </a:r>
            <a:r>
              <a:rPr sz="1400" b="1" spc="-140">
                <a:latin typeface="Arial"/>
                <a:cs typeface="Arial"/>
              </a:rPr>
              <a:t>рт</a:t>
            </a:r>
            <a:r>
              <a:rPr sz="1400" b="1" spc="-170">
                <a:latin typeface="Arial"/>
                <a:cs typeface="Arial"/>
              </a:rPr>
              <a:t>н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20">
                <a:latin typeface="Arial"/>
                <a:cs typeface="Arial"/>
              </a:rPr>
              <a:t>г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80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и</a:t>
            </a:r>
            <a:r>
              <a:rPr sz="1400" b="1" spc="-100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б</a:t>
            </a:r>
            <a:r>
              <a:rPr sz="1400" b="1" spc="-150">
                <a:latin typeface="Arial"/>
                <a:cs typeface="Arial"/>
              </a:rPr>
              <a:t>е</a:t>
            </a:r>
            <a:r>
              <a:rPr sz="1400" b="1" spc="-130">
                <a:latin typeface="Arial"/>
                <a:cs typeface="Arial"/>
              </a:rPr>
              <a:t>з</a:t>
            </a:r>
            <a:r>
              <a:rPr sz="1400" b="1" spc="-150">
                <a:latin typeface="Arial"/>
                <a:cs typeface="Arial"/>
              </a:rPr>
              <a:t>опас</a:t>
            </a:r>
            <a:r>
              <a:rPr sz="1400" b="1" spc="-160">
                <a:latin typeface="Arial"/>
                <a:cs typeface="Arial"/>
              </a:rPr>
              <a:t>н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00">
                <a:latin typeface="Arial"/>
                <a:cs typeface="Arial"/>
              </a:rPr>
              <a:t>го  </a:t>
            </a:r>
            <a:r>
              <a:rPr sz="1400" b="1" spc="-175">
                <a:latin typeface="Arial"/>
                <a:cs typeface="Arial"/>
              </a:rPr>
              <a:t>шк</a:t>
            </a:r>
            <a:r>
              <a:rPr sz="1400" b="1" spc="-155">
                <a:latin typeface="Arial"/>
                <a:cs typeface="Arial"/>
              </a:rPr>
              <a:t>ольн</a:t>
            </a:r>
            <a:r>
              <a:rPr sz="1400" b="1" spc="-150">
                <a:latin typeface="Arial"/>
                <a:cs typeface="Arial"/>
              </a:rPr>
              <a:t>о</a:t>
            </a:r>
            <a:r>
              <a:rPr sz="1400" b="1" spc="-120">
                <a:latin typeface="Arial"/>
                <a:cs typeface="Arial"/>
              </a:rPr>
              <a:t>г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00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климат</a:t>
            </a:r>
            <a:r>
              <a:rPr sz="1400" b="1" spc="-140">
                <a:latin typeface="Arial"/>
                <a:cs typeface="Arial"/>
              </a:rPr>
              <a:t>а</a:t>
            </a:r>
            <a:r>
              <a:rPr sz="1400" b="1" spc="-90">
                <a:latin typeface="Arial"/>
                <a:cs typeface="Arial"/>
              </a:rPr>
              <a:t> </a:t>
            </a:r>
            <a:r>
              <a:rPr sz="1400" b="1" spc="-125">
                <a:latin typeface="Arial"/>
                <a:cs typeface="Arial"/>
              </a:rPr>
              <a:t>(дет</a:t>
            </a:r>
            <a:r>
              <a:rPr sz="1400" b="1" spc="-150">
                <a:latin typeface="Arial"/>
                <a:cs typeface="Arial"/>
              </a:rPr>
              <a:t>с</a:t>
            </a:r>
            <a:r>
              <a:rPr sz="1400" b="1" spc="-130">
                <a:latin typeface="Arial"/>
                <a:cs typeface="Arial"/>
              </a:rPr>
              <a:t>к</a:t>
            </a:r>
            <a:r>
              <a:rPr sz="1400" b="1" spc="-145">
                <a:latin typeface="Arial"/>
                <a:cs typeface="Arial"/>
              </a:rPr>
              <a:t>о</a:t>
            </a:r>
            <a:r>
              <a:rPr sz="1400" b="1" spc="-75">
                <a:latin typeface="Arial"/>
                <a:cs typeface="Arial"/>
              </a:rPr>
              <a:t>-  </a:t>
            </a:r>
            <a:r>
              <a:rPr sz="1400" b="1" spc="-140">
                <a:latin typeface="Arial"/>
                <a:cs typeface="Arial"/>
              </a:rPr>
              <a:t>вз</a:t>
            </a:r>
            <a:r>
              <a:rPr sz="1400" b="1" spc="-150">
                <a:latin typeface="Arial"/>
                <a:cs typeface="Arial"/>
              </a:rPr>
              <a:t>р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45">
                <a:latin typeface="Arial"/>
                <a:cs typeface="Arial"/>
              </a:rPr>
              <a:t>с</a:t>
            </a:r>
            <a:r>
              <a:rPr sz="1400" b="1" spc="-150">
                <a:latin typeface="Arial"/>
                <a:cs typeface="Arial"/>
              </a:rPr>
              <a:t>лая</a:t>
            </a:r>
            <a:r>
              <a:rPr sz="1400" b="1" spc="-95">
                <a:latin typeface="Arial"/>
                <a:cs typeface="Arial"/>
              </a:rPr>
              <a:t> </a:t>
            </a:r>
            <a:r>
              <a:rPr sz="1400" b="1" spc="-150">
                <a:latin typeface="Arial"/>
                <a:cs typeface="Arial"/>
              </a:rPr>
              <a:t>общность)</a:t>
            </a:r>
            <a:endParaRPr sz="1400">
              <a:latin typeface="Arial"/>
              <a:cs typeface="Arial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"/>
              <a:tabLst>
                <a:tab pos="299720"/>
              </a:tabLst>
            </a:pPr>
            <a:r>
              <a:rPr sz="1400" b="1" spc="-145">
                <a:latin typeface="Arial"/>
                <a:cs typeface="Arial"/>
              </a:rPr>
              <a:t>констр</a:t>
            </a:r>
            <a:r>
              <a:rPr sz="1400" b="1" spc="-150">
                <a:latin typeface="Arial"/>
                <a:cs typeface="Arial"/>
              </a:rPr>
              <a:t>у</a:t>
            </a:r>
            <a:r>
              <a:rPr sz="1400" b="1" spc="-155">
                <a:latin typeface="Arial"/>
                <a:cs typeface="Arial"/>
              </a:rPr>
              <a:t>ир</a:t>
            </a:r>
            <a:r>
              <a:rPr sz="1400" b="1" spc="-165">
                <a:latin typeface="Arial"/>
                <a:cs typeface="Arial"/>
              </a:rPr>
              <a:t>о</a:t>
            </a:r>
            <a:r>
              <a:rPr sz="1400" b="1" spc="-170">
                <a:latin typeface="Arial"/>
                <a:cs typeface="Arial"/>
              </a:rPr>
              <a:t>в</a:t>
            </a:r>
            <a:r>
              <a:rPr sz="1400" b="1" spc="-150">
                <a:latin typeface="Arial"/>
                <a:cs typeface="Arial"/>
              </a:rPr>
              <a:t>а</a:t>
            </a:r>
            <a:r>
              <a:rPr sz="1400" b="1" spc="-155">
                <a:latin typeface="Arial"/>
                <a:cs typeface="Arial"/>
              </a:rPr>
              <a:t>н</a:t>
            </a:r>
            <a:r>
              <a:rPr sz="1400" b="1" spc="-170">
                <a:latin typeface="Arial"/>
                <a:cs typeface="Arial"/>
              </a:rPr>
              <a:t>и</a:t>
            </a:r>
            <a:r>
              <a:rPr sz="1400" b="1" spc="-140">
                <a:latin typeface="Arial"/>
                <a:cs typeface="Arial"/>
              </a:rPr>
              <a:t>е</a:t>
            </a:r>
            <a:r>
              <a:rPr sz="1400" b="1" spc="-110">
                <a:latin typeface="Arial"/>
                <a:cs typeface="Arial"/>
              </a:rPr>
              <a:t> </a:t>
            </a:r>
            <a:r>
              <a:rPr sz="1400" b="1" spc="-150">
                <a:latin typeface="Arial"/>
                <a:cs typeface="Arial"/>
              </a:rPr>
              <a:t>с</a:t>
            </a:r>
            <a:r>
              <a:rPr sz="1400" b="1" spc="-155">
                <a:latin typeface="Arial"/>
                <a:cs typeface="Arial"/>
              </a:rPr>
              <a:t>овр</a:t>
            </a:r>
            <a:r>
              <a:rPr sz="1400" b="1" spc="-150">
                <a:latin typeface="Arial"/>
                <a:cs typeface="Arial"/>
              </a:rPr>
              <a:t>е</a:t>
            </a:r>
            <a:r>
              <a:rPr sz="1400" b="1" spc="-185">
                <a:latin typeface="Arial"/>
                <a:cs typeface="Arial"/>
              </a:rPr>
              <a:t>м</a:t>
            </a:r>
            <a:r>
              <a:rPr sz="1400" b="1" spc="-150">
                <a:latin typeface="Arial"/>
                <a:cs typeface="Arial"/>
              </a:rPr>
              <a:t>е</a:t>
            </a:r>
            <a:r>
              <a:rPr sz="1400" b="1" spc="-155">
                <a:latin typeface="Arial"/>
                <a:cs typeface="Arial"/>
              </a:rPr>
              <a:t>нн</a:t>
            </a:r>
            <a:r>
              <a:rPr sz="1400" b="1" spc="-165">
                <a:latin typeface="Arial"/>
                <a:cs typeface="Arial"/>
              </a:rPr>
              <a:t>о</a:t>
            </a:r>
            <a:r>
              <a:rPr sz="1400" b="1" spc="-160">
                <a:latin typeface="Arial"/>
                <a:cs typeface="Arial"/>
              </a:rPr>
              <a:t>й</a:t>
            </a:r>
            <a:endParaRPr sz="1400">
              <a:latin typeface="Arial"/>
              <a:cs typeface="Arial"/>
            </a:endParaRPr>
          </a:p>
          <a:p>
            <a:pPr marL="299085" marR="541655">
              <a:lnSpc>
                <a:spcPct val="100000"/>
              </a:lnSpc>
            </a:pP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45">
                <a:latin typeface="Arial"/>
                <a:cs typeface="Arial"/>
              </a:rPr>
              <a:t>бразо</a:t>
            </a:r>
            <a:r>
              <a:rPr sz="1400" b="1" spc="-150">
                <a:latin typeface="Arial"/>
                <a:cs typeface="Arial"/>
              </a:rPr>
              <a:t>ва</a:t>
            </a:r>
            <a:r>
              <a:rPr sz="1400" b="1" spc="-135">
                <a:latin typeface="Arial"/>
                <a:cs typeface="Arial"/>
              </a:rPr>
              <a:t>те</a:t>
            </a:r>
            <a:r>
              <a:rPr sz="1400" b="1" spc="-160">
                <a:latin typeface="Arial"/>
                <a:cs typeface="Arial"/>
              </a:rPr>
              <a:t>ль</a:t>
            </a:r>
            <a:r>
              <a:rPr sz="1400" b="1" spc="-165">
                <a:latin typeface="Arial"/>
                <a:cs typeface="Arial"/>
              </a:rPr>
              <a:t>но</a:t>
            </a:r>
            <a:r>
              <a:rPr sz="1400" b="1" spc="-160">
                <a:latin typeface="Arial"/>
                <a:cs typeface="Arial"/>
              </a:rPr>
              <a:t>й</a:t>
            </a:r>
            <a:r>
              <a:rPr sz="1400" b="1" spc="-100">
                <a:latin typeface="Arial"/>
                <a:cs typeface="Arial"/>
              </a:rPr>
              <a:t> </a:t>
            </a:r>
            <a:r>
              <a:rPr sz="1400" b="1" spc="-145">
                <a:latin typeface="Arial"/>
                <a:cs typeface="Arial"/>
              </a:rPr>
              <a:t>с</a:t>
            </a:r>
            <a:r>
              <a:rPr sz="1400" b="1" spc="-155">
                <a:latin typeface="Arial"/>
                <a:cs typeface="Arial"/>
              </a:rPr>
              <a:t>р</a:t>
            </a:r>
            <a:r>
              <a:rPr sz="1400" b="1" spc="-145">
                <a:latin typeface="Arial"/>
                <a:cs typeface="Arial"/>
              </a:rPr>
              <a:t>е</a:t>
            </a:r>
            <a:r>
              <a:rPr sz="1400" b="1" spc="-114">
                <a:latin typeface="Arial"/>
                <a:cs typeface="Arial"/>
              </a:rPr>
              <a:t>ды  </a:t>
            </a:r>
            <a:r>
              <a:rPr sz="1400" b="1" spc="-120">
                <a:latin typeface="Arial"/>
                <a:cs typeface="Arial"/>
              </a:rPr>
              <a:t>(о</a:t>
            </a:r>
            <a:r>
              <a:rPr sz="1400" b="1" spc="-155">
                <a:latin typeface="Arial"/>
                <a:cs typeface="Arial"/>
              </a:rPr>
              <a:t>б</a:t>
            </a:r>
            <a:r>
              <a:rPr sz="1400" b="1" spc="-150">
                <a:latin typeface="Arial"/>
                <a:cs typeface="Arial"/>
              </a:rPr>
              <a:t>учение</a:t>
            </a:r>
            <a:r>
              <a:rPr sz="1400" b="1" spc="-70">
                <a:latin typeface="Arial"/>
                <a:cs typeface="Arial"/>
              </a:rPr>
              <a:t>,</a:t>
            </a:r>
            <a:r>
              <a:rPr sz="1400" b="1" spc="-90">
                <a:latin typeface="Arial"/>
                <a:cs typeface="Arial"/>
              </a:rPr>
              <a:t> </a:t>
            </a:r>
            <a:r>
              <a:rPr sz="1400" b="1" spc="-155">
                <a:latin typeface="Arial"/>
                <a:cs typeface="Arial"/>
              </a:rPr>
              <a:t>о</a:t>
            </a:r>
            <a:r>
              <a:rPr sz="1400" b="1" spc="-140">
                <a:latin typeface="Arial"/>
                <a:cs typeface="Arial"/>
              </a:rPr>
              <a:t>п</a:t>
            </a:r>
            <a:r>
              <a:rPr sz="1400" b="1" spc="-190">
                <a:latin typeface="Arial"/>
                <a:cs typeface="Arial"/>
              </a:rPr>
              <a:t>ы</a:t>
            </a:r>
            <a:r>
              <a:rPr sz="1400" b="1" spc="-100">
                <a:latin typeface="Arial"/>
                <a:cs typeface="Arial"/>
              </a:rPr>
              <a:t>т,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b="1" spc="-145">
                <a:latin typeface="Arial"/>
                <a:cs typeface="Arial"/>
              </a:rPr>
              <a:t>демонстрация)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90500" marR="5080" indent="-178435">
              <a:lnSpc>
                <a:spcPct val="80000"/>
              </a:lnSpc>
              <a:spcBef>
                <a:spcPts val="480"/>
              </a:spcBef>
            </a:pPr>
            <a:r>
              <a:rPr spc="-15"/>
              <a:t>Школа</a:t>
            </a:r>
            <a:r>
              <a:rPr spc="60"/>
              <a:t> </a:t>
            </a:r>
            <a:r>
              <a:rPr spc="-10"/>
              <a:t>Минпросвещения</a:t>
            </a:r>
            <a:r>
              <a:rPr spc="85"/>
              <a:t> </a:t>
            </a:r>
            <a:r>
              <a:rPr spc="-5"/>
              <a:t>России</a:t>
            </a:r>
            <a:r>
              <a:rPr spc="30"/>
              <a:t> </a:t>
            </a:r>
            <a:r>
              <a:rPr spc="-5"/>
              <a:t>–</a:t>
            </a:r>
            <a:r>
              <a:rPr spc="25"/>
              <a:t> </a:t>
            </a:r>
            <a:r>
              <a:rPr spc="-10"/>
              <a:t>центр</a:t>
            </a:r>
            <a:r>
              <a:rPr spc="45"/>
              <a:t> </a:t>
            </a:r>
            <a:r>
              <a:rPr spc="-5"/>
              <a:t>образования,</a:t>
            </a:r>
            <a:r>
              <a:rPr spc="45"/>
              <a:t> </a:t>
            </a:r>
            <a:r>
              <a:rPr spc="-10"/>
              <a:t>воспитания</a:t>
            </a:r>
            <a:r>
              <a:rPr spc="60"/>
              <a:t> </a:t>
            </a:r>
            <a:r>
              <a:rPr spc="-5"/>
              <a:t>и</a:t>
            </a:r>
            <a:r>
              <a:rPr spc="25"/>
              <a:t> </a:t>
            </a:r>
            <a:r>
              <a:rPr spc="-10"/>
              <a:t>просвещения,</a:t>
            </a:r>
            <a:r>
              <a:rPr spc="100"/>
              <a:t> </a:t>
            </a:r>
            <a:r>
              <a:rPr spc="-10"/>
              <a:t>объединяющий</a:t>
            </a:r>
            <a:r>
              <a:rPr spc="85"/>
              <a:t> </a:t>
            </a:r>
            <a:r>
              <a:rPr spc="-10"/>
              <a:t>территориально </a:t>
            </a:r>
            <a:r>
              <a:rPr spc="-430"/>
              <a:t> </a:t>
            </a:r>
            <a:r>
              <a:rPr spc="-5"/>
              <a:t>и</a:t>
            </a:r>
            <a:r>
              <a:rPr spc="15"/>
              <a:t> </a:t>
            </a:r>
            <a:r>
              <a:rPr spc="-15"/>
              <a:t>духовно</a:t>
            </a:r>
            <a:r>
              <a:rPr spc="55"/>
              <a:t> </a:t>
            </a:r>
            <a:r>
              <a:rPr spc="-10"/>
              <a:t>детей</a:t>
            </a:r>
            <a:r>
              <a:rPr spc="30"/>
              <a:t> </a:t>
            </a:r>
            <a:r>
              <a:rPr spc="-5"/>
              <a:t>и</a:t>
            </a:r>
            <a:r>
              <a:rPr spc="15"/>
              <a:t> </a:t>
            </a:r>
            <a:r>
              <a:rPr spc="-5"/>
              <a:t>взрослых,</a:t>
            </a:r>
            <a:r>
              <a:rPr spc="25"/>
              <a:t> </a:t>
            </a:r>
            <a:r>
              <a:rPr spc="-5"/>
              <a:t>разные</a:t>
            </a:r>
            <a:r>
              <a:rPr spc="15"/>
              <a:t> </a:t>
            </a:r>
            <a:r>
              <a:rPr spc="-10"/>
              <a:t>поколения,</a:t>
            </a:r>
            <a:r>
              <a:rPr spc="60"/>
              <a:t> </a:t>
            </a:r>
            <a:r>
              <a:rPr spc="-5"/>
              <a:t>разные</a:t>
            </a:r>
            <a:r>
              <a:rPr spc="15"/>
              <a:t> </a:t>
            </a:r>
            <a:r>
              <a:rPr spc="-10"/>
              <a:t>профессии,</a:t>
            </a:r>
            <a:r>
              <a:rPr spc="40"/>
              <a:t> </a:t>
            </a:r>
            <a:r>
              <a:rPr spc="-5"/>
              <a:t>разные</a:t>
            </a:r>
            <a:r>
              <a:rPr spc="10"/>
              <a:t> </a:t>
            </a:r>
            <a:r>
              <a:rPr spc="-10"/>
              <a:t>социальные</a:t>
            </a:r>
            <a:r>
              <a:rPr spc="15"/>
              <a:t> </a:t>
            </a:r>
            <a:r>
              <a:rPr spc="-15"/>
              <a:t>группы</a:t>
            </a:r>
            <a:r>
              <a:rPr spc="55"/>
              <a:t> </a:t>
            </a:r>
            <a:r>
              <a:rPr spc="-10"/>
              <a:t>для</a:t>
            </a:r>
            <a:r>
              <a:rPr spc="25"/>
              <a:t> </a:t>
            </a:r>
            <a:r>
              <a:rPr spc="-10"/>
              <a:t>обретения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2087" y="414654"/>
            <a:ext cx="11122025" cy="8007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434205" marR="5080" indent="-4181475">
              <a:lnSpc>
                <a:spcPts val="1540"/>
              </a:lnSpc>
              <a:spcBef>
                <a:spcPts val="459"/>
              </a:spcBef>
            </a:pPr>
            <a:r>
              <a:rPr sz="1600" b="1" spc="-10">
                <a:solidFill>
                  <a:srgbClr val="001F5F"/>
                </a:solidFill>
                <a:latin typeface="Arial"/>
                <a:cs typeface="Arial"/>
              </a:rPr>
              <a:t>смысла</a:t>
            </a:r>
            <a:r>
              <a:rPr sz="1600" b="1" spc="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>
                <a:solidFill>
                  <a:srgbClr val="001F5F"/>
                </a:solidFill>
                <a:latin typeface="Arial"/>
                <a:cs typeface="Arial"/>
              </a:rPr>
              <a:t>жизни</a:t>
            </a:r>
            <a:r>
              <a:rPr sz="1600" b="1" spc="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001F5F"/>
                </a:solidFill>
                <a:latin typeface="Arial"/>
                <a:cs typeface="Arial"/>
              </a:rPr>
              <a:t>через</a:t>
            </a:r>
            <a:r>
              <a:rPr sz="1600" b="1" spc="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001F5F"/>
                </a:solidFill>
                <a:latin typeface="Arial"/>
                <a:cs typeface="Arial"/>
              </a:rPr>
              <a:t>познание,</a:t>
            </a:r>
            <a:r>
              <a:rPr sz="1600" b="1" spc="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001F5F"/>
                </a:solidFill>
                <a:latin typeface="Arial"/>
                <a:cs typeface="Arial"/>
              </a:rPr>
              <a:t>созидание,</a:t>
            </a:r>
            <a:r>
              <a:rPr sz="1600" b="1" spc="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001F5F"/>
                </a:solidFill>
                <a:latin typeface="Arial"/>
                <a:cs typeface="Arial"/>
              </a:rPr>
              <a:t>нравственные</a:t>
            </a:r>
            <a:r>
              <a:rPr sz="1600" b="1" spc="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001F5F"/>
                </a:solidFill>
                <a:latin typeface="Arial"/>
                <a:cs typeface="Arial"/>
              </a:rPr>
              <a:t>ценности</a:t>
            </a:r>
            <a:r>
              <a:rPr sz="1600" b="1" spc="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1600" b="1" spc="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001F5F"/>
                </a:solidFill>
                <a:latin typeface="Arial"/>
                <a:cs typeface="Arial"/>
              </a:rPr>
              <a:t>творческого</a:t>
            </a:r>
            <a:r>
              <a:rPr sz="1600" b="1" spc="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001F5F"/>
                </a:solidFill>
                <a:latin typeface="Arial"/>
                <a:cs typeface="Arial"/>
              </a:rPr>
              <a:t>построения</a:t>
            </a:r>
            <a:r>
              <a:rPr sz="1600" b="1" spc="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>
                <a:solidFill>
                  <a:srgbClr val="001F5F"/>
                </a:solidFill>
                <a:latin typeface="Arial"/>
                <a:cs typeface="Arial"/>
              </a:rPr>
              <a:t>будущего </a:t>
            </a:r>
            <a:r>
              <a:rPr sz="1600" b="1" spc="-4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001F5F"/>
                </a:solidFill>
                <a:latin typeface="Arial"/>
                <a:cs typeface="Arial"/>
              </a:rPr>
              <a:t>каждого</a:t>
            </a:r>
            <a:r>
              <a:rPr sz="1600" b="1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600" b="1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>
                <a:solidFill>
                  <a:srgbClr val="001F5F"/>
                </a:solidFill>
                <a:latin typeface="Arial"/>
                <a:cs typeface="Arial"/>
              </a:rPr>
              <a:t>всех</a:t>
            </a:r>
            <a:r>
              <a:rPr sz="16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>
                <a:solidFill>
                  <a:srgbClr val="001F5F"/>
                </a:solidFill>
                <a:latin typeface="Arial"/>
                <a:cs typeface="Arial"/>
              </a:rPr>
              <a:t>России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00">
                <a:solidFill>
                  <a:srgbClr val="001F5F"/>
                </a:solidFill>
                <a:latin typeface="Arial Black"/>
                <a:cs typeface="Arial Black"/>
              </a:rPr>
              <a:t>Принципы</a:t>
            </a:r>
            <a:r>
              <a:rPr sz="1400" spc="-7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5">
                <a:solidFill>
                  <a:srgbClr val="001F5F"/>
                </a:solidFill>
                <a:latin typeface="Arial Black"/>
                <a:cs typeface="Arial Black"/>
              </a:rPr>
              <a:t>школы: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08611" y="6567322"/>
            <a:ext cx="1460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>
                <a:solidFill>
                  <a:srgbClr val="808080"/>
                </a:solidFill>
                <a:latin typeface="Microsoft Sans Serif"/>
                <a:cs typeface="Microsoft Sans Serif"/>
              </a:rPr>
              <a:t>4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95265" y="5108828"/>
            <a:ext cx="9042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>
                <a:solidFill>
                  <a:srgbClr val="008000"/>
                </a:solidFill>
                <a:latin typeface="Arial Black"/>
                <a:cs typeface="Arial Black"/>
              </a:rPr>
              <a:t>УЧИТЕЛЬ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888480" y="5228844"/>
            <a:ext cx="4247515" cy="944880"/>
            <a:chOff x="6888480" y="5228844"/>
            <a:chExt cx="4247515" cy="944880"/>
          </a:xfrm>
        </p:grpSpPr>
        <p:pic>
          <p:nvPicPr>
            <p:cNvPr id="27" name="object 2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888480" y="5228844"/>
              <a:ext cx="1440179" cy="8641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9695688" y="5309616"/>
              <a:ext cx="1440179" cy="86410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769989" y="5108828"/>
            <a:ext cx="52711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53030"/>
              </a:tabLst>
            </a:pPr>
            <a:r>
              <a:rPr sz="1300" spc="-5">
                <a:solidFill>
                  <a:srgbClr val="008000"/>
                </a:solidFill>
                <a:latin typeface="Arial Black"/>
                <a:cs typeface="Arial Black"/>
              </a:rPr>
              <a:t>ШКОЛЬНЫЙ</a:t>
            </a:r>
            <a:r>
              <a:rPr sz="1300" spc="4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sz="1300" spc="-5">
                <a:solidFill>
                  <a:srgbClr val="008000"/>
                </a:solidFill>
                <a:latin typeface="Arial Black"/>
                <a:cs typeface="Arial Black"/>
              </a:rPr>
              <a:t>КЛИМАТ	ОБРАЗОВАТЕЛЬНАЯ</a:t>
            </a:r>
            <a:r>
              <a:rPr sz="1300" spc="1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sz="1300" spc="-5">
                <a:solidFill>
                  <a:srgbClr val="008000"/>
                </a:solidFill>
                <a:latin typeface="Arial Black"/>
                <a:cs typeface="Arial Black"/>
              </a:rPr>
              <a:t>СРЕДА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08882" y="6049772"/>
            <a:ext cx="2423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latin typeface="Microsoft Sans Serif"/>
                <a:cs typeface="Microsoft Sans Serif"/>
              </a:rPr>
              <a:t>Учителями</a:t>
            </a:r>
            <a:r>
              <a:rPr sz="1400" spc="-25">
                <a:latin typeface="Microsoft Sans Serif"/>
                <a:cs typeface="Microsoft Sans Serif"/>
              </a:rPr>
              <a:t> </a:t>
            </a:r>
            <a:r>
              <a:rPr sz="1400">
                <a:latin typeface="Microsoft Sans Serif"/>
                <a:cs typeface="Microsoft Sans Serif"/>
              </a:rPr>
              <a:t>славится</a:t>
            </a:r>
            <a:r>
              <a:rPr sz="1400" spc="-30">
                <a:latin typeface="Microsoft Sans Serif"/>
                <a:cs typeface="Microsoft Sans Serif"/>
              </a:rPr>
              <a:t> </a:t>
            </a:r>
            <a:r>
              <a:rPr sz="1400">
                <a:latin typeface="Microsoft Sans Serif"/>
                <a:cs typeface="Microsoft Sans Serif"/>
              </a:rPr>
              <a:t>Россия!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96633" y="6049772"/>
            <a:ext cx="2529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latin typeface="Microsoft Sans Serif"/>
                <a:cs typeface="Microsoft Sans Serif"/>
              </a:rPr>
              <a:t>Важней всего погода</a:t>
            </a:r>
            <a:r>
              <a:rPr sz="1400" spc="-15">
                <a:latin typeface="Microsoft Sans Serif"/>
                <a:cs typeface="Microsoft Sans Serif"/>
              </a:rPr>
              <a:t> </a:t>
            </a:r>
            <a:r>
              <a:rPr sz="1400">
                <a:latin typeface="Microsoft Sans Serif"/>
                <a:cs typeface="Microsoft Sans Serif"/>
              </a:rPr>
              <a:t>в </a:t>
            </a:r>
            <a:r>
              <a:rPr sz="1400" spc="-15">
                <a:latin typeface="Microsoft Sans Serif"/>
                <a:cs typeface="Microsoft Sans Serif"/>
              </a:rPr>
              <a:t>школе!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23018" y="6049772"/>
            <a:ext cx="2530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latin typeface="Microsoft Sans Serif"/>
                <a:cs typeface="Microsoft Sans Serif"/>
              </a:rPr>
              <a:t>«Среда»</a:t>
            </a:r>
            <a:r>
              <a:rPr sz="1400" spc="-25">
                <a:latin typeface="Microsoft Sans Serif"/>
                <a:cs typeface="Microsoft Sans Serif"/>
              </a:rPr>
              <a:t> </a:t>
            </a:r>
            <a:r>
              <a:rPr sz="1400" spc="-15">
                <a:latin typeface="Microsoft Sans Serif"/>
                <a:cs typeface="Microsoft Sans Serif"/>
              </a:rPr>
              <a:t>семь</a:t>
            </a:r>
            <a:r>
              <a:rPr sz="1400" spc="-10">
                <a:latin typeface="Microsoft Sans Serif"/>
                <a:cs typeface="Microsoft Sans Serif"/>
              </a:rPr>
              <a:t> </a:t>
            </a:r>
            <a:r>
              <a:rPr sz="1400" spc="-5">
                <a:latin typeface="Microsoft Sans Serif"/>
                <a:cs typeface="Microsoft Sans Serif"/>
              </a:rPr>
              <a:t>дней </a:t>
            </a:r>
            <a:r>
              <a:rPr sz="1400">
                <a:latin typeface="Microsoft Sans Serif"/>
                <a:cs typeface="Microsoft Sans Serif"/>
              </a:rPr>
              <a:t>в</a:t>
            </a:r>
            <a:r>
              <a:rPr sz="1400" spc="5">
                <a:latin typeface="Microsoft Sans Serif"/>
                <a:cs typeface="Microsoft Sans Serif"/>
              </a:rPr>
              <a:t> </a:t>
            </a:r>
            <a:r>
              <a:rPr sz="1400">
                <a:latin typeface="Microsoft Sans Serif"/>
                <a:cs typeface="Microsoft Sans Serif"/>
              </a:rPr>
              <a:t>неделю!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56888" y="4981955"/>
            <a:ext cx="7996555" cy="91440"/>
          </a:xfrm>
          <a:custGeom>
            <a:rect l="l" t="t" r="r" b="b"/>
            <a:pathLst>
              <a:path w="7996555" h="91439">
                <a:moveTo>
                  <a:pt x="7957438" y="13589"/>
                </a:moveTo>
                <a:lnTo>
                  <a:pt x="7942310" y="16623"/>
                </a:lnTo>
                <a:lnTo>
                  <a:pt x="7929943" y="24907"/>
                </a:lnTo>
                <a:lnTo>
                  <a:pt x="7921577" y="37216"/>
                </a:lnTo>
                <a:lnTo>
                  <a:pt x="7918450" y="52324"/>
                </a:lnTo>
                <a:lnTo>
                  <a:pt x="7921503" y="67470"/>
                </a:lnTo>
                <a:lnTo>
                  <a:pt x="7929832" y="79867"/>
                </a:lnTo>
                <a:lnTo>
                  <a:pt x="7942185" y="88239"/>
                </a:lnTo>
                <a:lnTo>
                  <a:pt x="7957311" y="91313"/>
                </a:lnTo>
                <a:lnTo>
                  <a:pt x="7972438" y="88259"/>
                </a:lnTo>
                <a:lnTo>
                  <a:pt x="7984791" y="79930"/>
                </a:lnTo>
                <a:lnTo>
                  <a:pt x="7993120" y="67577"/>
                </a:lnTo>
                <a:lnTo>
                  <a:pt x="7993558" y="65405"/>
                </a:lnTo>
                <a:lnTo>
                  <a:pt x="7931404" y="65405"/>
                </a:lnTo>
                <a:lnTo>
                  <a:pt x="7931404" y="39497"/>
                </a:lnTo>
                <a:lnTo>
                  <a:pt x="7993621" y="39497"/>
                </a:lnTo>
                <a:lnTo>
                  <a:pt x="7993193" y="37324"/>
                </a:lnTo>
                <a:lnTo>
                  <a:pt x="7984902" y="24971"/>
                </a:lnTo>
                <a:lnTo>
                  <a:pt x="7972563" y="16642"/>
                </a:lnTo>
                <a:lnTo>
                  <a:pt x="7957438" y="13589"/>
                </a:lnTo>
                <a:close/>
              </a:path>
              <a:path w="7996555" h="91439">
                <a:moveTo>
                  <a:pt x="7957311" y="39497"/>
                </a:moveTo>
                <a:lnTo>
                  <a:pt x="7931404" y="39497"/>
                </a:lnTo>
                <a:lnTo>
                  <a:pt x="7931404" y="65405"/>
                </a:lnTo>
                <a:lnTo>
                  <a:pt x="7957311" y="65405"/>
                </a:lnTo>
                <a:lnTo>
                  <a:pt x="7957311" y="39497"/>
                </a:lnTo>
                <a:close/>
              </a:path>
              <a:path w="7996555" h="91439">
                <a:moveTo>
                  <a:pt x="7993621" y="39497"/>
                </a:moveTo>
                <a:lnTo>
                  <a:pt x="7957311" y="39497"/>
                </a:lnTo>
                <a:lnTo>
                  <a:pt x="7957311" y="65405"/>
                </a:lnTo>
                <a:lnTo>
                  <a:pt x="7993558" y="65405"/>
                </a:lnTo>
                <a:lnTo>
                  <a:pt x="7996173" y="52451"/>
                </a:lnTo>
                <a:lnTo>
                  <a:pt x="7993621" y="39497"/>
                </a:lnTo>
                <a:close/>
              </a:path>
              <a:path w="7996555" h="91439">
                <a:moveTo>
                  <a:pt x="7905496" y="39370"/>
                </a:moveTo>
                <a:lnTo>
                  <a:pt x="7879588" y="39370"/>
                </a:lnTo>
                <a:lnTo>
                  <a:pt x="7879588" y="65278"/>
                </a:lnTo>
                <a:lnTo>
                  <a:pt x="7905496" y="65278"/>
                </a:lnTo>
                <a:lnTo>
                  <a:pt x="7905496" y="39370"/>
                </a:lnTo>
                <a:close/>
              </a:path>
              <a:path w="7996555" h="91439">
                <a:moveTo>
                  <a:pt x="7827771" y="39243"/>
                </a:moveTo>
                <a:lnTo>
                  <a:pt x="7827771" y="65151"/>
                </a:lnTo>
                <a:lnTo>
                  <a:pt x="7853680" y="65278"/>
                </a:lnTo>
                <a:lnTo>
                  <a:pt x="7853680" y="39370"/>
                </a:lnTo>
                <a:lnTo>
                  <a:pt x="7827771" y="39243"/>
                </a:lnTo>
                <a:close/>
              </a:path>
              <a:path w="7996555" h="91439">
                <a:moveTo>
                  <a:pt x="7775956" y="39116"/>
                </a:moveTo>
                <a:lnTo>
                  <a:pt x="7775956" y="65024"/>
                </a:lnTo>
                <a:lnTo>
                  <a:pt x="7801863" y="65151"/>
                </a:lnTo>
                <a:lnTo>
                  <a:pt x="7801863" y="39243"/>
                </a:lnTo>
                <a:lnTo>
                  <a:pt x="7775956" y="39116"/>
                </a:lnTo>
                <a:close/>
              </a:path>
              <a:path w="7996555" h="91439">
                <a:moveTo>
                  <a:pt x="7750048" y="39116"/>
                </a:moveTo>
                <a:lnTo>
                  <a:pt x="7724140" y="39116"/>
                </a:lnTo>
                <a:lnTo>
                  <a:pt x="7724140" y="65024"/>
                </a:lnTo>
                <a:lnTo>
                  <a:pt x="7750048" y="65024"/>
                </a:lnTo>
                <a:lnTo>
                  <a:pt x="7750048" y="39116"/>
                </a:lnTo>
                <a:close/>
              </a:path>
              <a:path w="7996555" h="91439">
                <a:moveTo>
                  <a:pt x="7698232" y="38989"/>
                </a:moveTo>
                <a:lnTo>
                  <a:pt x="7672323" y="38989"/>
                </a:lnTo>
                <a:lnTo>
                  <a:pt x="7672323" y="64897"/>
                </a:lnTo>
                <a:lnTo>
                  <a:pt x="7698232" y="64897"/>
                </a:lnTo>
                <a:lnTo>
                  <a:pt x="7698232" y="38989"/>
                </a:lnTo>
                <a:close/>
              </a:path>
              <a:path w="7996555" h="91439">
                <a:moveTo>
                  <a:pt x="7620508" y="38862"/>
                </a:moveTo>
                <a:lnTo>
                  <a:pt x="7620508" y="64770"/>
                </a:lnTo>
                <a:lnTo>
                  <a:pt x="7646415" y="64897"/>
                </a:lnTo>
                <a:lnTo>
                  <a:pt x="7646415" y="38989"/>
                </a:lnTo>
                <a:lnTo>
                  <a:pt x="7620508" y="38862"/>
                </a:lnTo>
                <a:close/>
              </a:path>
              <a:path w="7996555" h="91439">
                <a:moveTo>
                  <a:pt x="7594600" y="38862"/>
                </a:moveTo>
                <a:lnTo>
                  <a:pt x="7568692" y="38862"/>
                </a:lnTo>
                <a:lnTo>
                  <a:pt x="7568692" y="64770"/>
                </a:lnTo>
                <a:lnTo>
                  <a:pt x="7594600" y="64770"/>
                </a:lnTo>
                <a:lnTo>
                  <a:pt x="7594600" y="38862"/>
                </a:lnTo>
                <a:close/>
              </a:path>
              <a:path w="7996555" h="91439">
                <a:moveTo>
                  <a:pt x="7542784" y="38735"/>
                </a:moveTo>
                <a:lnTo>
                  <a:pt x="7516876" y="38735"/>
                </a:lnTo>
                <a:lnTo>
                  <a:pt x="7516876" y="64643"/>
                </a:lnTo>
                <a:lnTo>
                  <a:pt x="7542784" y="64643"/>
                </a:lnTo>
                <a:lnTo>
                  <a:pt x="7542784" y="38735"/>
                </a:lnTo>
                <a:close/>
              </a:path>
              <a:path w="7996555" h="91439">
                <a:moveTo>
                  <a:pt x="7465059" y="38608"/>
                </a:moveTo>
                <a:lnTo>
                  <a:pt x="7465059" y="64516"/>
                </a:lnTo>
                <a:lnTo>
                  <a:pt x="7490967" y="64643"/>
                </a:lnTo>
                <a:lnTo>
                  <a:pt x="7490967" y="38735"/>
                </a:lnTo>
                <a:lnTo>
                  <a:pt x="7465059" y="38608"/>
                </a:lnTo>
                <a:close/>
              </a:path>
              <a:path w="7996555" h="91439">
                <a:moveTo>
                  <a:pt x="7439152" y="38608"/>
                </a:moveTo>
                <a:lnTo>
                  <a:pt x="7413244" y="38608"/>
                </a:lnTo>
                <a:lnTo>
                  <a:pt x="7413244" y="64516"/>
                </a:lnTo>
                <a:lnTo>
                  <a:pt x="7439152" y="64516"/>
                </a:lnTo>
                <a:lnTo>
                  <a:pt x="7439152" y="38608"/>
                </a:lnTo>
                <a:close/>
              </a:path>
              <a:path w="7996555" h="91439">
                <a:moveTo>
                  <a:pt x="7387336" y="38481"/>
                </a:moveTo>
                <a:lnTo>
                  <a:pt x="7361428" y="38481"/>
                </a:lnTo>
                <a:lnTo>
                  <a:pt x="7361428" y="64389"/>
                </a:lnTo>
                <a:lnTo>
                  <a:pt x="7387336" y="64389"/>
                </a:lnTo>
                <a:lnTo>
                  <a:pt x="7387336" y="38481"/>
                </a:lnTo>
                <a:close/>
              </a:path>
              <a:path w="7996555" h="91439">
                <a:moveTo>
                  <a:pt x="7309611" y="38354"/>
                </a:moveTo>
                <a:lnTo>
                  <a:pt x="7309611" y="64262"/>
                </a:lnTo>
                <a:lnTo>
                  <a:pt x="7335519" y="64389"/>
                </a:lnTo>
                <a:lnTo>
                  <a:pt x="7335519" y="38481"/>
                </a:lnTo>
                <a:lnTo>
                  <a:pt x="7309611" y="38354"/>
                </a:lnTo>
                <a:close/>
              </a:path>
              <a:path w="7996555" h="91439">
                <a:moveTo>
                  <a:pt x="7283704" y="38354"/>
                </a:moveTo>
                <a:lnTo>
                  <a:pt x="7257796" y="38354"/>
                </a:lnTo>
                <a:lnTo>
                  <a:pt x="7257796" y="64135"/>
                </a:lnTo>
                <a:lnTo>
                  <a:pt x="7283704" y="64262"/>
                </a:lnTo>
                <a:lnTo>
                  <a:pt x="7283704" y="38354"/>
                </a:lnTo>
                <a:close/>
              </a:path>
              <a:path w="7996555" h="91439">
                <a:moveTo>
                  <a:pt x="7231888" y="38227"/>
                </a:moveTo>
                <a:lnTo>
                  <a:pt x="7205980" y="38227"/>
                </a:lnTo>
                <a:lnTo>
                  <a:pt x="7205980" y="64135"/>
                </a:lnTo>
                <a:lnTo>
                  <a:pt x="7231888" y="64135"/>
                </a:lnTo>
                <a:lnTo>
                  <a:pt x="7231888" y="38227"/>
                </a:lnTo>
                <a:close/>
              </a:path>
              <a:path w="7996555" h="91439">
                <a:moveTo>
                  <a:pt x="7180071" y="38100"/>
                </a:moveTo>
                <a:lnTo>
                  <a:pt x="7154163" y="38100"/>
                </a:lnTo>
                <a:lnTo>
                  <a:pt x="7154163" y="64008"/>
                </a:lnTo>
                <a:lnTo>
                  <a:pt x="7180071" y="64008"/>
                </a:lnTo>
                <a:lnTo>
                  <a:pt x="7180071" y="38100"/>
                </a:lnTo>
                <a:close/>
              </a:path>
              <a:path w="7996555" h="91439">
                <a:moveTo>
                  <a:pt x="7102348" y="37973"/>
                </a:moveTo>
                <a:lnTo>
                  <a:pt x="7102348" y="63881"/>
                </a:lnTo>
                <a:lnTo>
                  <a:pt x="7128256" y="64008"/>
                </a:lnTo>
                <a:lnTo>
                  <a:pt x="7128256" y="38100"/>
                </a:lnTo>
                <a:lnTo>
                  <a:pt x="7102348" y="37973"/>
                </a:lnTo>
                <a:close/>
              </a:path>
              <a:path w="7996555" h="91439">
                <a:moveTo>
                  <a:pt x="7076440" y="37973"/>
                </a:moveTo>
                <a:lnTo>
                  <a:pt x="7050532" y="37973"/>
                </a:lnTo>
                <a:lnTo>
                  <a:pt x="7050532" y="63881"/>
                </a:lnTo>
                <a:lnTo>
                  <a:pt x="7076440" y="63881"/>
                </a:lnTo>
                <a:lnTo>
                  <a:pt x="7076440" y="37973"/>
                </a:lnTo>
                <a:close/>
              </a:path>
              <a:path w="7996555" h="91439">
                <a:moveTo>
                  <a:pt x="7024623" y="37846"/>
                </a:moveTo>
                <a:lnTo>
                  <a:pt x="6998715" y="37846"/>
                </a:lnTo>
                <a:lnTo>
                  <a:pt x="6998715" y="63754"/>
                </a:lnTo>
                <a:lnTo>
                  <a:pt x="7024623" y="63754"/>
                </a:lnTo>
                <a:lnTo>
                  <a:pt x="7024623" y="37846"/>
                </a:lnTo>
                <a:close/>
              </a:path>
              <a:path w="7996555" h="91439">
                <a:moveTo>
                  <a:pt x="6946900" y="37719"/>
                </a:moveTo>
                <a:lnTo>
                  <a:pt x="6946900" y="63627"/>
                </a:lnTo>
                <a:lnTo>
                  <a:pt x="6972808" y="63754"/>
                </a:lnTo>
                <a:lnTo>
                  <a:pt x="6972808" y="37846"/>
                </a:lnTo>
                <a:lnTo>
                  <a:pt x="6946900" y="37719"/>
                </a:lnTo>
                <a:close/>
              </a:path>
              <a:path w="7996555" h="91439">
                <a:moveTo>
                  <a:pt x="6920992" y="37719"/>
                </a:moveTo>
                <a:lnTo>
                  <a:pt x="6895084" y="37719"/>
                </a:lnTo>
                <a:lnTo>
                  <a:pt x="6895084" y="63627"/>
                </a:lnTo>
                <a:lnTo>
                  <a:pt x="6920992" y="63627"/>
                </a:lnTo>
                <a:lnTo>
                  <a:pt x="6920992" y="37719"/>
                </a:lnTo>
                <a:close/>
              </a:path>
              <a:path w="7996555" h="91439">
                <a:moveTo>
                  <a:pt x="6869176" y="37592"/>
                </a:moveTo>
                <a:lnTo>
                  <a:pt x="6843267" y="37592"/>
                </a:lnTo>
                <a:lnTo>
                  <a:pt x="6843267" y="63500"/>
                </a:lnTo>
                <a:lnTo>
                  <a:pt x="6869176" y="63500"/>
                </a:lnTo>
                <a:lnTo>
                  <a:pt x="6869176" y="37592"/>
                </a:lnTo>
                <a:close/>
              </a:path>
              <a:path w="7996555" h="91439">
                <a:moveTo>
                  <a:pt x="6791452" y="37465"/>
                </a:moveTo>
                <a:lnTo>
                  <a:pt x="6791452" y="63373"/>
                </a:lnTo>
                <a:lnTo>
                  <a:pt x="6817359" y="63500"/>
                </a:lnTo>
                <a:lnTo>
                  <a:pt x="6817359" y="37592"/>
                </a:lnTo>
                <a:lnTo>
                  <a:pt x="6791452" y="37465"/>
                </a:lnTo>
                <a:close/>
              </a:path>
              <a:path w="7996555" h="91439">
                <a:moveTo>
                  <a:pt x="6765544" y="37465"/>
                </a:moveTo>
                <a:lnTo>
                  <a:pt x="6739636" y="37465"/>
                </a:lnTo>
                <a:lnTo>
                  <a:pt x="6739636" y="63373"/>
                </a:lnTo>
                <a:lnTo>
                  <a:pt x="6765544" y="63373"/>
                </a:lnTo>
                <a:lnTo>
                  <a:pt x="6765544" y="37465"/>
                </a:lnTo>
                <a:close/>
              </a:path>
              <a:path w="7996555" h="91439">
                <a:moveTo>
                  <a:pt x="6713728" y="37338"/>
                </a:moveTo>
                <a:lnTo>
                  <a:pt x="6687819" y="37338"/>
                </a:lnTo>
                <a:lnTo>
                  <a:pt x="6687819" y="63246"/>
                </a:lnTo>
                <a:lnTo>
                  <a:pt x="6713728" y="63246"/>
                </a:lnTo>
                <a:lnTo>
                  <a:pt x="6713728" y="37338"/>
                </a:lnTo>
                <a:close/>
              </a:path>
              <a:path w="7996555" h="91439">
                <a:moveTo>
                  <a:pt x="6661911" y="37211"/>
                </a:moveTo>
                <a:lnTo>
                  <a:pt x="6636004" y="37211"/>
                </a:lnTo>
                <a:lnTo>
                  <a:pt x="6636004" y="63119"/>
                </a:lnTo>
                <a:lnTo>
                  <a:pt x="6661911" y="63119"/>
                </a:lnTo>
                <a:lnTo>
                  <a:pt x="6661911" y="37211"/>
                </a:lnTo>
                <a:close/>
              </a:path>
              <a:path w="7996555" h="91439">
                <a:moveTo>
                  <a:pt x="6584188" y="37084"/>
                </a:moveTo>
                <a:lnTo>
                  <a:pt x="6584188" y="62992"/>
                </a:lnTo>
                <a:lnTo>
                  <a:pt x="6610096" y="63119"/>
                </a:lnTo>
                <a:lnTo>
                  <a:pt x="6610096" y="37211"/>
                </a:lnTo>
                <a:lnTo>
                  <a:pt x="6584188" y="37084"/>
                </a:lnTo>
                <a:close/>
              </a:path>
              <a:path w="7996555" h="91439">
                <a:moveTo>
                  <a:pt x="6558280" y="37084"/>
                </a:moveTo>
                <a:lnTo>
                  <a:pt x="6532371" y="37084"/>
                </a:lnTo>
                <a:lnTo>
                  <a:pt x="6532371" y="62992"/>
                </a:lnTo>
                <a:lnTo>
                  <a:pt x="6558280" y="62992"/>
                </a:lnTo>
                <a:lnTo>
                  <a:pt x="6558280" y="37084"/>
                </a:lnTo>
                <a:close/>
              </a:path>
              <a:path w="7996555" h="91439">
                <a:moveTo>
                  <a:pt x="6506463" y="36957"/>
                </a:moveTo>
                <a:lnTo>
                  <a:pt x="6480556" y="36957"/>
                </a:lnTo>
                <a:lnTo>
                  <a:pt x="6480556" y="62865"/>
                </a:lnTo>
                <a:lnTo>
                  <a:pt x="6506463" y="62865"/>
                </a:lnTo>
                <a:lnTo>
                  <a:pt x="6506463" y="36957"/>
                </a:lnTo>
                <a:close/>
              </a:path>
              <a:path w="7996555" h="91439">
                <a:moveTo>
                  <a:pt x="6428740" y="36830"/>
                </a:moveTo>
                <a:lnTo>
                  <a:pt x="6428740" y="62738"/>
                </a:lnTo>
                <a:lnTo>
                  <a:pt x="6454647" y="62865"/>
                </a:lnTo>
                <a:lnTo>
                  <a:pt x="6454647" y="36957"/>
                </a:lnTo>
                <a:lnTo>
                  <a:pt x="6428740" y="36830"/>
                </a:lnTo>
                <a:close/>
              </a:path>
              <a:path w="7996555" h="91439">
                <a:moveTo>
                  <a:pt x="6402832" y="36830"/>
                </a:moveTo>
                <a:lnTo>
                  <a:pt x="6376923" y="36830"/>
                </a:lnTo>
                <a:lnTo>
                  <a:pt x="6376923" y="62738"/>
                </a:lnTo>
                <a:lnTo>
                  <a:pt x="6402832" y="62738"/>
                </a:lnTo>
                <a:lnTo>
                  <a:pt x="6402832" y="36830"/>
                </a:lnTo>
                <a:close/>
              </a:path>
              <a:path w="7996555" h="91439">
                <a:moveTo>
                  <a:pt x="6351016" y="36703"/>
                </a:moveTo>
                <a:lnTo>
                  <a:pt x="6325108" y="36703"/>
                </a:lnTo>
                <a:lnTo>
                  <a:pt x="6325108" y="62611"/>
                </a:lnTo>
                <a:lnTo>
                  <a:pt x="6351016" y="62611"/>
                </a:lnTo>
                <a:lnTo>
                  <a:pt x="6351016" y="36703"/>
                </a:lnTo>
                <a:close/>
              </a:path>
              <a:path w="7996555" h="91439">
                <a:moveTo>
                  <a:pt x="6273292" y="36576"/>
                </a:moveTo>
                <a:lnTo>
                  <a:pt x="6273292" y="62484"/>
                </a:lnTo>
                <a:lnTo>
                  <a:pt x="6299200" y="62611"/>
                </a:lnTo>
                <a:lnTo>
                  <a:pt x="6299200" y="36703"/>
                </a:lnTo>
                <a:lnTo>
                  <a:pt x="6273292" y="36576"/>
                </a:lnTo>
                <a:close/>
              </a:path>
              <a:path w="7996555" h="91439">
                <a:moveTo>
                  <a:pt x="6247384" y="36576"/>
                </a:moveTo>
                <a:lnTo>
                  <a:pt x="6221476" y="36576"/>
                </a:lnTo>
                <a:lnTo>
                  <a:pt x="6221476" y="62484"/>
                </a:lnTo>
                <a:lnTo>
                  <a:pt x="6247384" y="62484"/>
                </a:lnTo>
                <a:lnTo>
                  <a:pt x="6247384" y="36576"/>
                </a:lnTo>
                <a:close/>
              </a:path>
              <a:path w="7996555" h="91439">
                <a:moveTo>
                  <a:pt x="6195568" y="36449"/>
                </a:moveTo>
                <a:lnTo>
                  <a:pt x="6169660" y="36449"/>
                </a:lnTo>
                <a:lnTo>
                  <a:pt x="6169660" y="62357"/>
                </a:lnTo>
                <a:lnTo>
                  <a:pt x="6195568" y="62357"/>
                </a:lnTo>
                <a:lnTo>
                  <a:pt x="6195568" y="36449"/>
                </a:lnTo>
                <a:close/>
              </a:path>
              <a:path w="7996555" h="91439">
                <a:moveTo>
                  <a:pt x="6143752" y="36322"/>
                </a:moveTo>
                <a:lnTo>
                  <a:pt x="6117844" y="36322"/>
                </a:lnTo>
                <a:lnTo>
                  <a:pt x="6117844" y="62230"/>
                </a:lnTo>
                <a:lnTo>
                  <a:pt x="6143752" y="62230"/>
                </a:lnTo>
                <a:lnTo>
                  <a:pt x="6143752" y="36322"/>
                </a:lnTo>
                <a:close/>
              </a:path>
              <a:path w="7996555" h="91439">
                <a:moveTo>
                  <a:pt x="6066028" y="36195"/>
                </a:moveTo>
                <a:lnTo>
                  <a:pt x="6066028" y="62103"/>
                </a:lnTo>
                <a:lnTo>
                  <a:pt x="6091936" y="62230"/>
                </a:lnTo>
                <a:lnTo>
                  <a:pt x="6091936" y="36322"/>
                </a:lnTo>
                <a:lnTo>
                  <a:pt x="6066028" y="36195"/>
                </a:lnTo>
                <a:close/>
              </a:path>
              <a:path w="7996555" h="91439">
                <a:moveTo>
                  <a:pt x="6040120" y="36195"/>
                </a:moveTo>
                <a:lnTo>
                  <a:pt x="6014212" y="36195"/>
                </a:lnTo>
                <a:lnTo>
                  <a:pt x="6014212" y="62103"/>
                </a:lnTo>
                <a:lnTo>
                  <a:pt x="6040120" y="62103"/>
                </a:lnTo>
                <a:lnTo>
                  <a:pt x="6040120" y="36195"/>
                </a:lnTo>
                <a:close/>
              </a:path>
              <a:path w="7996555" h="91439">
                <a:moveTo>
                  <a:pt x="5988304" y="36068"/>
                </a:moveTo>
                <a:lnTo>
                  <a:pt x="5962395" y="36068"/>
                </a:lnTo>
                <a:lnTo>
                  <a:pt x="5962395" y="61976"/>
                </a:lnTo>
                <a:lnTo>
                  <a:pt x="5988304" y="61976"/>
                </a:lnTo>
                <a:lnTo>
                  <a:pt x="5988304" y="36068"/>
                </a:lnTo>
                <a:close/>
              </a:path>
              <a:path w="7996555" h="91439">
                <a:moveTo>
                  <a:pt x="5910580" y="35941"/>
                </a:moveTo>
                <a:lnTo>
                  <a:pt x="5910580" y="61849"/>
                </a:lnTo>
                <a:lnTo>
                  <a:pt x="5936488" y="61976"/>
                </a:lnTo>
                <a:lnTo>
                  <a:pt x="5936488" y="36068"/>
                </a:lnTo>
                <a:lnTo>
                  <a:pt x="5910580" y="35941"/>
                </a:lnTo>
                <a:close/>
              </a:path>
              <a:path w="7996555" h="91439">
                <a:moveTo>
                  <a:pt x="5884671" y="35941"/>
                </a:moveTo>
                <a:lnTo>
                  <a:pt x="5858764" y="35941"/>
                </a:lnTo>
                <a:lnTo>
                  <a:pt x="5858764" y="61849"/>
                </a:lnTo>
                <a:lnTo>
                  <a:pt x="5884671" y="61849"/>
                </a:lnTo>
                <a:lnTo>
                  <a:pt x="5884671" y="35941"/>
                </a:lnTo>
                <a:close/>
              </a:path>
              <a:path w="7996555" h="91439">
                <a:moveTo>
                  <a:pt x="5832856" y="35814"/>
                </a:moveTo>
                <a:lnTo>
                  <a:pt x="5806947" y="35814"/>
                </a:lnTo>
                <a:lnTo>
                  <a:pt x="5806947" y="61722"/>
                </a:lnTo>
                <a:lnTo>
                  <a:pt x="5832856" y="61722"/>
                </a:lnTo>
                <a:lnTo>
                  <a:pt x="5832856" y="35814"/>
                </a:lnTo>
                <a:close/>
              </a:path>
              <a:path w="7996555" h="91439">
                <a:moveTo>
                  <a:pt x="5755132" y="35687"/>
                </a:moveTo>
                <a:lnTo>
                  <a:pt x="5755132" y="61595"/>
                </a:lnTo>
                <a:lnTo>
                  <a:pt x="5781040" y="61722"/>
                </a:lnTo>
                <a:lnTo>
                  <a:pt x="5781040" y="35814"/>
                </a:lnTo>
                <a:lnTo>
                  <a:pt x="5755132" y="35687"/>
                </a:lnTo>
                <a:close/>
              </a:path>
              <a:path w="7996555" h="91439">
                <a:moveTo>
                  <a:pt x="5729223" y="35687"/>
                </a:moveTo>
                <a:lnTo>
                  <a:pt x="5703316" y="35687"/>
                </a:lnTo>
                <a:lnTo>
                  <a:pt x="5703316" y="61595"/>
                </a:lnTo>
                <a:lnTo>
                  <a:pt x="5729223" y="61595"/>
                </a:lnTo>
                <a:lnTo>
                  <a:pt x="5729223" y="35687"/>
                </a:lnTo>
                <a:close/>
              </a:path>
              <a:path w="7996555" h="91439">
                <a:moveTo>
                  <a:pt x="5677408" y="35560"/>
                </a:moveTo>
                <a:lnTo>
                  <a:pt x="5651500" y="35560"/>
                </a:lnTo>
                <a:lnTo>
                  <a:pt x="5651500" y="61468"/>
                </a:lnTo>
                <a:lnTo>
                  <a:pt x="5677408" y="61468"/>
                </a:lnTo>
                <a:lnTo>
                  <a:pt x="5677408" y="35560"/>
                </a:lnTo>
                <a:close/>
              </a:path>
              <a:path w="7996555" h="91439">
                <a:moveTo>
                  <a:pt x="5625592" y="35433"/>
                </a:moveTo>
                <a:lnTo>
                  <a:pt x="5599684" y="35433"/>
                </a:lnTo>
                <a:lnTo>
                  <a:pt x="5599684" y="61341"/>
                </a:lnTo>
                <a:lnTo>
                  <a:pt x="5625592" y="61341"/>
                </a:lnTo>
                <a:lnTo>
                  <a:pt x="5625592" y="35433"/>
                </a:lnTo>
                <a:close/>
              </a:path>
              <a:path w="7996555" h="91439">
                <a:moveTo>
                  <a:pt x="5547868" y="35306"/>
                </a:moveTo>
                <a:lnTo>
                  <a:pt x="5547868" y="61214"/>
                </a:lnTo>
                <a:lnTo>
                  <a:pt x="5573776" y="61341"/>
                </a:lnTo>
                <a:lnTo>
                  <a:pt x="5573776" y="35433"/>
                </a:lnTo>
                <a:lnTo>
                  <a:pt x="5547868" y="35306"/>
                </a:lnTo>
                <a:close/>
              </a:path>
              <a:path w="7996555" h="91439">
                <a:moveTo>
                  <a:pt x="5521960" y="35306"/>
                </a:moveTo>
                <a:lnTo>
                  <a:pt x="5496052" y="35306"/>
                </a:lnTo>
                <a:lnTo>
                  <a:pt x="5496052" y="61214"/>
                </a:lnTo>
                <a:lnTo>
                  <a:pt x="5521960" y="61214"/>
                </a:lnTo>
                <a:lnTo>
                  <a:pt x="5521960" y="35306"/>
                </a:lnTo>
                <a:close/>
              </a:path>
              <a:path w="7996555" h="91439">
                <a:moveTo>
                  <a:pt x="5470144" y="35179"/>
                </a:moveTo>
                <a:lnTo>
                  <a:pt x="5444363" y="35179"/>
                </a:lnTo>
                <a:lnTo>
                  <a:pt x="5444236" y="61087"/>
                </a:lnTo>
                <a:lnTo>
                  <a:pt x="5470144" y="61087"/>
                </a:lnTo>
                <a:lnTo>
                  <a:pt x="5470144" y="35179"/>
                </a:lnTo>
                <a:close/>
              </a:path>
              <a:path w="7996555" h="91439">
                <a:moveTo>
                  <a:pt x="5392420" y="35052"/>
                </a:moveTo>
                <a:lnTo>
                  <a:pt x="5392420" y="60960"/>
                </a:lnTo>
                <a:lnTo>
                  <a:pt x="5418328" y="61087"/>
                </a:lnTo>
                <a:lnTo>
                  <a:pt x="5418328" y="35179"/>
                </a:lnTo>
                <a:lnTo>
                  <a:pt x="5392420" y="35052"/>
                </a:lnTo>
                <a:close/>
              </a:path>
              <a:path w="7996555" h="91439">
                <a:moveTo>
                  <a:pt x="5366512" y="35052"/>
                </a:moveTo>
                <a:lnTo>
                  <a:pt x="5340604" y="35052"/>
                </a:lnTo>
                <a:lnTo>
                  <a:pt x="5340604" y="60960"/>
                </a:lnTo>
                <a:lnTo>
                  <a:pt x="5366512" y="60960"/>
                </a:lnTo>
                <a:lnTo>
                  <a:pt x="5366512" y="35052"/>
                </a:lnTo>
                <a:close/>
              </a:path>
              <a:path w="7996555" h="91439">
                <a:moveTo>
                  <a:pt x="5314695" y="34925"/>
                </a:moveTo>
                <a:lnTo>
                  <a:pt x="5288788" y="34925"/>
                </a:lnTo>
                <a:lnTo>
                  <a:pt x="5288788" y="60833"/>
                </a:lnTo>
                <a:lnTo>
                  <a:pt x="5314695" y="60833"/>
                </a:lnTo>
                <a:lnTo>
                  <a:pt x="5314695" y="34925"/>
                </a:lnTo>
                <a:close/>
              </a:path>
              <a:path w="7996555" h="91439">
                <a:moveTo>
                  <a:pt x="5236971" y="34798"/>
                </a:moveTo>
                <a:lnTo>
                  <a:pt x="5236971" y="60706"/>
                </a:lnTo>
                <a:lnTo>
                  <a:pt x="5262880" y="60833"/>
                </a:lnTo>
                <a:lnTo>
                  <a:pt x="5262880" y="34925"/>
                </a:lnTo>
                <a:lnTo>
                  <a:pt x="5236971" y="34798"/>
                </a:lnTo>
                <a:close/>
              </a:path>
              <a:path w="7996555" h="91439">
                <a:moveTo>
                  <a:pt x="5211064" y="34798"/>
                </a:moveTo>
                <a:lnTo>
                  <a:pt x="5185156" y="34798"/>
                </a:lnTo>
                <a:lnTo>
                  <a:pt x="5185156" y="60706"/>
                </a:lnTo>
                <a:lnTo>
                  <a:pt x="5211064" y="60706"/>
                </a:lnTo>
                <a:lnTo>
                  <a:pt x="5211064" y="34798"/>
                </a:lnTo>
                <a:close/>
              </a:path>
              <a:path w="7996555" h="91439">
                <a:moveTo>
                  <a:pt x="5159375" y="34671"/>
                </a:moveTo>
                <a:lnTo>
                  <a:pt x="5133340" y="34671"/>
                </a:lnTo>
                <a:lnTo>
                  <a:pt x="5133340" y="60579"/>
                </a:lnTo>
                <a:lnTo>
                  <a:pt x="5159247" y="60579"/>
                </a:lnTo>
                <a:lnTo>
                  <a:pt x="5159375" y="34671"/>
                </a:lnTo>
                <a:close/>
              </a:path>
              <a:path w="7996555" h="91439">
                <a:moveTo>
                  <a:pt x="5107432" y="34544"/>
                </a:moveTo>
                <a:lnTo>
                  <a:pt x="5081523" y="34544"/>
                </a:lnTo>
                <a:lnTo>
                  <a:pt x="5081523" y="60452"/>
                </a:lnTo>
                <a:lnTo>
                  <a:pt x="5107432" y="60452"/>
                </a:lnTo>
                <a:lnTo>
                  <a:pt x="5107432" y="34544"/>
                </a:lnTo>
                <a:close/>
              </a:path>
              <a:path w="7996555" h="91439">
                <a:moveTo>
                  <a:pt x="5029708" y="34417"/>
                </a:moveTo>
                <a:lnTo>
                  <a:pt x="5029708" y="60325"/>
                </a:lnTo>
                <a:lnTo>
                  <a:pt x="5055616" y="60452"/>
                </a:lnTo>
                <a:lnTo>
                  <a:pt x="5055616" y="34544"/>
                </a:lnTo>
                <a:lnTo>
                  <a:pt x="5029708" y="34417"/>
                </a:lnTo>
                <a:close/>
              </a:path>
              <a:path w="7996555" h="91439">
                <a:moveTo>
                  <a:pt x="5003800" y="34417"/>
                </a:moveTo>
                <a:lnTo>
                  <a:pt x="4977892" y="34417"/>
                </a:lnTo>
                <a:lnTo>
                  <a:pt x="4977892" y="60325"/>
                </a:lnTo>
                <a:lnTo>
                  <a:pt x="5003800" y="60325"/>
                </a:lnTo>
                <a:lnTo>
                  <a:pt x="5003800" y="34417"/>
                </a:lnTo>
                <a:close/>
              </a:path>
              <a:path w="7996555" h="91439">
                <a:moveTo>
                  <a:pt x="4951984" y="34290"/>
                </a:moveTo>
                <a:lnTo>
                  <a:pt x="4926076" y="34290"/>
                </a:lnTo>
                <a:lnTo>
                  <a:pt x="4926076" y="60198"/>
                </a:lnTo>
                <a:lnTo>
                  <a:pt x="4951984" y="60198"/>
                </a:lnTo>
                <a:lnTo>
                  <a:pt x="4951984" y="34290"/>
                </a:lnTo>
                <a:close/>
              </a:path>
              <a:path w="7996555" h="91439">
                <a:moveTo>
                  <a:pt x="4874387" y="34163"/>
                </a:moveTo>
                <a:lnTo>
                  <a:pt x="4874260" y="60071"/>
                </a:lnTo>
                <a:lnTo>
                  <a:pt x="4900168" y="60198"/>
                </a:lnTo>
                <a:lnTo>
                  <a:pt x="4900168" y="34290"/>
                </a:lnTo>
                <a:lnTo>
                  <a:pt x="4874387" y="34163"/>
                </a:lnTo>
                <a:close/>
              </a:path>
              <a:path w="7996555" h="91439">
                <a:moveTo>
                  <a:pt x="4848352" y="34163"/>
                </a:moveTo>
                <a:lnTo>
                  <a:pt x="4822444" y="34163"/>
                </a:lnTo>
                <a:lnTo>
                  <a:pt x="4822444" y="60071"/>
                </a:lnTo>
                <a:lnTo>
                  <a:pt x="4848352" y="60071"/>
                </a:lnTo>
                <a:lnTo>
                  <a:pt x="4848352" y="34163"/>
                </a:lnTo>
                <a:close/>
              </a:path>
              <a:path w="7996555" h="91439">
                <a:moveTo>
                  <a:pt x="4796536" y="34036"/>
                </a:moveTo>
                <a:lnTo>
                  <a:pt x="4770628" y="34036"/>
                </a:lnTo>
                <a:lnTo>
                  <a:pt x="4770628" y="59944"/>
                </a:lnTo>
                <a:lnTo>
                  <a:pt x="4796536" y="59944"/>
                </a:lnTo>
                <a:lnTo>
                  <a:pt x="4796536" y="34036"/>
                </a:lnTo>
                <a:close/>
              </a:path>
              <a:path w="7996555" h="91439">
                <a:moveTo>
                  <a:pt x="4718812" y="33909"/>
                </a:moveTo>
                <a:lnTo>
                  <a:pt x="4718812" y="59817"/>
                </a:lnTo>
                <a:lnTo>
                  <a:pt x="4744720" y="59944"/>
                </a:lnTo>
                <a:lnTo>
                  <a:pt x="4744720" y="34036"/>
                </a:lnTo>
                <a:lnTo>
                  <a:pt x="4718812" y="33909"/>
                </a:lnTo>
                <a:close/>
              </a:path>
              <a:path w="7996555" h="91439">
                <a:moveTo>
                  <a:pt x="4692904" y="33909"/>
                </a:moveTo>
                <a:lnTo>
                  <a:pt x="4666995" y="33909"/>
                </a:lnTo>
                <a:lnTo>
                  <a:pt x="4666995" y="59817"/>
                </a:lnTo>
                <a:lnTo>
                  <a:pt x="4692904" y="59817"/>
                </a:lnTo>
                <a:lnTo>
                  <a:pt x="4692904" y="33909"/>
                </a:lnTo>
                <a:close/>
              </a:path>
              <a:path w="7996555" h="91439">
                <a:moveTo>
                  <a:pt x="4641088" y="33782"/>
                </a:moveTo>
                <a:lnTo>
                  <a:pt x="4615180" y="33782"/>
                </a:lnTo>
                <a:lnTo>
                  <a:pt x="4615180" y="59690"/>
                </a:lnTo>
                <a:lnTo>
                  <a:pt x="4641088" y="59690"/>
                </a:lnTo>
                <a:lnTo>
                  <a:pt x="4641088" y="33782"/>
                </a:lnTo>
                <a:close/>
              </a:path>
              <a:path w="7996555" h="91439">
                <a:moveTo>
                  <a:pt x="4589271" y="33655"/>
                </a:moveTo>
                <a:lnTo>
                  <a:pt x="4563364" y="33655"/>
                </a:lnTo>
                <a:lnTo>
                  <a:pt x="4563364" y="59563"/>
                </a:lnTo>
                <a:lnTo>
                  <a:pt x="4589271" y="59563"/>
                </a:lnTo>
                <a:lnTo>
                  <a:pt x="4589271" y="33655"/>
                </a:lnTo>
                <a:close/>
              </a:path>
              <a:path w="7996555" h="91439">
                <a:moveTo>
                  <a:pt x="4511675" y="33528"/>
                </a:moveTo>
                <a:lnTo>
                  <a:pt x="4511547" y="59436"/>
                </a:lnTo>
                <a:lnTo>
                  <a:pt x="4537456" y="59563"/>
                </a:lnTo>
                <a:lnTo>
                  <a:pt x="4537456" y="33655"/>
                </a:lnTo>
                <a:lnTo>
                  <a:pt x="4511675" y="33528"/>
                </a:lnTo>
                <a:close/>
              </a:path>
              <a:path w="7996555" h="91439">
                <a:moveTo>
                  <a:pt x="4485640" y="33528"/>
                </a:moveTo>
                <a:lnTo>
                  <a:pt x="4459732" y="33528"/>
                </a:lnTo>
                <a:lnTo>
                  <a:pt x="4459732" y="59436"/>
                </a:lnTo>
                <a:lnTo>
                  <a:pt x="4485640" y="59436"/>
                </a:lnTo>
                <a:lnTo>
                  <a:pt x="4485640" y="33528"/>
                </a:lnTo>
                <a:close/>
              </a:path>
              <a:path w="7996555" h="91439">
                <a:moveTo>
                  <a:pt x="4433823" y="33401"/>
                </a:moveTo>
                <a:lnTo>
                  <a:pt x="4407916" y="33401"/>
                </a:lnTo>
                <a:lnTo>
                  <a:pt x="4407916" y="59309"/>
                </a:lnTo>
                <a:lnTo>
                  <a:pt x="4433823" y="59309"/>
                </a:lnTo>
                <a:lnTo>
                  <a:pt x="4433823" y="33401"/>
                </a:lnTo>
                <a:close/>
              </a:path>
              <a:path w="7996555" h="91439">
                <a:moveTo>
                  <a:pt x="4356100" y="33274"/>
                </a:moveTo>
                <a:lnTo>
                  <a:pt x="4356100" y="59182"/>
                </a:lnTo>
                <a:lnTo>
                  <a:pt x="4382008" y="59309"/>
                </a:lnTo>
                <a:lnTo>
                  <a:pt x="4382008" y="33401"/>
                </a:lnTo>
                <a:lnTo>
                  <a:pt x="4356100" y="33274"/>
                </a:lnTo>
                <a:close/>
              </a:path>
              <a:path w="7996555" h="91439">
                <a:moveTo>
                  <a:pt x="4330192" y="33274"/>
                </a:moveTo>
                <a:lnTo>
                  <a:pt x="4304284" y="33274"/>
                </a:lnTo>
                <a:lnTo>
                  <a:pt x="4304284" y="59182"/>
                </a:lnTo>
                <a:lnTo>
                  <a:pt x="4330192" y="59182"/>
                </a:lnTo>
                <a:lnTo>
                  <a:pt x="4330192" y="33274"/>
                </a:lnTo>
                <a:close/>
              </a:path>
              <a:path w="7996555" h="91439">
                <a:moveTo>
                  <a:pt x="4278376" y="33147"/>
                </a:moveTo>
                <a:lnTo>
                  <a:pt x="4252468" y="33147"/>
                </a:lnTo>
                <a:lnTo>
                  <a:pt x="4252468" y="59055"/>
                </a:lnTo>
                <a:lnTo>
                  <a:pt x="4278376" y="59055"/>
                </a:lnTo>
                <a:lnTo>
                  <a:pt x="4278376" y="33147"/>
                </a:lnTo>
                <a:close/>
              </a:path>
              <a:path w="7996555" h="91439">
                <a:moveTo>
                  <a:pt x="4200652" y="33020"/>
                </a:moveTo>
                <a:lnTo>
                  <a:pt x="4200652" y="58928"/>
                </a:lnTo>
                <a:lnTo>
                  <a:pt x="4226560" y="59055"/>
                </a:lnTo>
                <a:lnTo>
                  <a:pt x="4226687" y="33147"/>
                </a:lnTo>
                <a:lnTo>
                  <a:pt x="4200652" y="33020"/>
                </a:lnTo>
                <a:close/>
              </a:path>
              <a:path w="7996555" h="91439">
                <a:moveTo>
                  <a:pt x="4174743" y="33020"/>
                </a:moveTo>
                <a:lnTo>
                  <a:pt x="4148836" y="33020"/>
                </a:lnTo>
                <a:lnTo>
                  <a:pt x="4148836" y="58928"/>
                </a:lnTo>
                <a:lnTo>
                  <a:pt x="4174743" y="58928"/>
                </a:lnTo>
                <a:lnTo>
                  <a:pt x="4174743" y="33020"/>
                </a:lnTo>
                <a:close/>
              </a:path>
              <a:path w="7996555" h="91439">
                <a:moveTo>
                  <a:pt x="4122928" y="32893"/>
                </a:moveTo>
                <a:lnTo>
                  <a:pt x="4097019" y="32893"/>
                </a:lnTo>
                <a:lnTo>
                  <a:pt x="4097019" y="58801"/>
                </a:lnTo>
                <a:lnTo>
                  <a:pt x="4122928" y="58801"/>
                </a:lnTo>
                <a:lnTo>
                  <a:pt x="4122928" y="32893"/>
                </a:lnTo>
                <a:close/>
              </a:path>
              <a:path w="7996555" h="91439">
                <a:moveTo>
                  <a:pt x="4071112" y="32766"/>
                </a:moveTo>
                <a:lnTo>
                  <a:pt x="4045204" y="32766"/>
                </a:lnTo>
                <a:lnTo>
                  <a:pt x="4045204" y="58674"/>
                </a:lnTo>
                <a:lnTo>
                  <a:pt x="4071112" y="58674"/>
                </a:lnTo>
                <a:lnTo>
                  <a:pt x="4071112" y="32766"/>
                </a:lnTo>
                <a:close/>
              </a:path>
              <a:path w="7996555" h="91439">
                <a:moveTo>
                  <a:pt x="3993388" y="32639"/>
                </a:moveTo>
                <a:lnTo>
                  <a:pt x="3993388" y="58547"/>
                </a:lnTo>
                <a:lnTo>
                  <a:pt x="4019295" y="58674"/>
                </a:lnTo>
                <a:lnTo>
                  <a:pt x="4019295" y="32766"/>
                </a:lnTo>
                <a:lnTo>
                  <a:pt x="3993388" y="32639"/>
                </a:lnTo>
                <a:close/>
              </a:path>
              <a:path w="7996555" h="91439">
                <a:moveTo>
                  <a:pt x="3967480" y="32639"/>
                </a:moveTo>
                <a:lnTo>
                  <a:pt x="3941571" y="32639"/>
                </a:lnTo>
                <a:lnTo>
                  <a:pt x="3941571" y="58547"/>
                </a:lnTo>
                <a:lnTo>
                  <a:pt x="3967480" y="58547"/>
                </a:lnTo>
                <a:lnTo>
                  <a:pt x="3967480" y="32639"/>
                </a:lnTo>
                <a:close/>
              </a:path>
              <a:path w="7996555" h="91439">
                <a:moveTo>
                  <a:pt x="3915664" y="32512"/>
                </a:moveTo>
                <a:lnTo>
                  <a:pt x="3889756" y="32512"/>
                </a:lnTo>
                <a:lnTo>
                  <a:pt x="3889756" y="58420"/>
                </a:lnTo>
                <a:lnTo>
                  <a:pt x="3915664" y="58420"/>
                </a:lnTo>
                <a:lnTo>
                  <a:pt x="3915664" y="32512"/>
                </a:lnTo>
                <a:close/>
              </a:path>
              <a:path w="7996555" h="91439">
                <a:moveTo>
                  <a:pt x="3837940" y="32385"/>
                </a:moveTo>
                <a:lnTo>
                  <a:pt x="3837940" y="58293"/>
                </a:lnTo>
                <a:lnTo>
                  <a:pt x="3863847" y="58420"/>
                </a:lnTo>
                <a:lnTo>
                  <a:pt x="3863847" y="32512"/>
                </a:lnTo>
                <a:lnTo>
                  <a:pt x="3837940" y="32385"/>
                </a:lnTo>
                <a:close/>
              </a:path>
              <a:path w="7996555" h="91439">
                <a:moveTo>
                  <a:pt x="3812032" y="32385"/>
                </a:moveTo>
                <a:lnTo>
                  <a:pt x="3786123" y="32385"/>
                </a:lnTo>
                <a:lnTo>
                  <a:pt x="3786123" y="58293"/>
                </a:lnTo>
                <a:lnTo>
                  <a:pt x="3812032" y="58293"/>
                </a:lnTo>
                <a:lnTo>
                  <a:pt x="3812032" y="32385"/>
                </a:lnTo>
                <a:close/>
              </a:path>
              <a:path w="7996555" h="91439">
                <a:moveTo>
                  <a:pt x="3760216" y="32258"/>
                </a:moveTo>
                <a:lnTo>
                  <a:pt x="3734308" y="32258"/>
                </a:lnTo>
                <a:lnTo>
                  <a:pt x="3734308" y="58166"/>
                </a:lnTo>
                <a:lnTo>
                  <a:pt x="3760216" y="58166"/>
                </a:lnTo>
                <a:lnTo>
                  <a:pt x="3760216" y="32258"/>
                </a:lnTo>
                <a:close/>
              </a:path>
              <a:path w="7996555" h="91439">
                <a:moveTo>
                  <a:pt x="3682491" y="32131"/>
                </a:moveTo>
                <a:lnTo>
                  <a:pt x="3682491" y="58039"/>
                </a:lnTo>
                <a:lnTo>
                  <a:pt x="3708400" y="58166"/>
                </a:lnTo>
                <a:lnTo>
                  <a:pt x="3708400" y="32258"/>
                </a:lnTo>
                <a:lnTo>
                  <a:pt x="3682491" y="32131"/>
                </a:lnTo>
                <a:close/>
              </a:path>
              <a:path w="7996555" h="91439">
                <a:moveTo>
                  <a:pt x="3656584" y="32131"/>
                </a:moveTo>
                <a:lnTo>
                  <a:pt x="3630676" y="32131"/>
                </a:lnTo>
                <a:lnTo>
                  <a:pt x="3630676" y="58039"/>
                </a:lnTo>
                <a:lnTo>
                  <a:pt x="3656584" y="58039"/>
                </a:lnTo>
                <a:lnTo>
                  <a:pt x="3656584" y="32131"/>
                </a:lnTo>
                <a:close/>
              </a:path>
              <a:path w="7996555" h="91439">
                <a:moveTo>
                  <a:pt x="3604767" y="32004"/>
                </a:moveTo>
                <a:lnTo>
                  <a:pt x="3578987" y="32004"/>
                </a:lnTo>
                <a:lnTo>
                  <a:pt x="3578860" y="57912"/>
                </a:lnTo>
                <a:lnTo>
                  <a:pt x="3604767" y="57912"/>
                </a:lnTo>
                <a:lnTo>
                  <a:pt x="3604767" y="32004"/>
                </a:lnTo>
                <a:close/>
              </a:path>
              <a:path w="7996555" h="91439">
                <a:moveTo>
                  <a:pt x="3552952" y="31877"/>
                </a:moveTo>
                <a:lnTo>
                  <a:pt x="3527043" y="31877"/>
                </a:lnTo>
                <a:lnTo>
                  <a:pt x="3527043" y="57785"/>
                </a:lnTo>
                <a:lnTo>
                  <a:pt x="3552952" y="57785"/>
                </a:lnTo>
                <a:lnTo>
                  <a:pt x="3552952" y="31877"/>
                </a:lnTo>
                <a:close/>
              </a:path>
              <a:path w="7996555" h="91439">
                <a:moveTo>
                  <a:pt x="3475228" y="31750"/>
                </a:moveTo>
                <a:lnTo>
                  <a:pt x="3475228" y="57658"/>
                </a:lnTo>
                <a:lnTo>
                  <a:pt x="3501136" y="57785"/>
                </a:lnTo>
                <a:lnTo>
                  <a:pt x="3501136" y="31877"/>
                </a:lnTo>
                <a:lnTo>
                  <a:pt x="3475228" y="31750"/>
                </a:lnTo>
                <a:close/>
              </a:path>
              <a:path w="7996555" h="91439">
                <a:moveTo>
                  <a:pt x="3449319" y="31750"/>
                </a:moveTo>
                <a:lnTo>
                  <a:pt x="3423412" y="31750"/>
                </a:lnTo>
                <a:lnTo>
                  <a:pt x="3423412" y="57658"/>
                </a:lnTo>
                <a:lnTo>
                  <a:pt x="3449319" y="57658"/>
                </a:lnTo>
                <a:lnTo>
                  <a:pt x="3449319" y="31750"/>
                </a:lnTo>
                <a:close/>
              </a:path>
              <a:path w="7996555" h="91439">
                <a:moveTo>
                  <a:pt x="3397504" y="31623"/>
                </a:moveTo>
                <a:lnTo>
                  <a:pt x="3371595" y="31623"/>
                </a:lnTo>
                <a:lnTo>
                  <a:pt x="3371595" y="57531"/>
                </a:lnTo>
                <a:lnTo>
                  <a:pt x="3397504" y="57531"/>
                </a:lnTo>
                <a:lnTo>
                  <a:pt x="3397504" y="31623"/>
                </a:lnTo>
                <a:close/>
              </a:path>
              <a:path w="7996555" h="91439">
                <a:moveTo>
                  <a:pt x="3319780" y="31496"/>
                </a:moveTo>
                <a:lnTo>
                  <a:pt x="3319780" y="57404"/>
                </a:lnTo>
                <a:lnTo>
                  <a:pt x="3345688" y="57531"/>
                </a:lnTo>
                <a:lnTo>
                  <a:pt x="3345688" y="31623"/>
                </a:lnTo>
                <a:lnTo>
                  <a:pt x="3319780" y="31496"/>
                </a:lnTo>
                <a:close/>
              </a:path>
              <a:path w="7996555" h="91439">
                <a:moveTo>
                  <a:pt x="3293871" y="31496"/>
                </a:moveTo>
                <a:lnTo>
                  <a:pt x="3267964" y="31496"/>
                </a:lnTo>
                <a:lnTo>
                  <a:pt x="3267964" y="57404"/>
                </a:lnTo>
                <a:lnTo>
                  <a:pt x="3293871" y="57404"/>
                </a:lnTo>
                <a:lnTo>
                  <a:pt x="3293871" y="31496"/>
                </a:lnTo>
                <a:close/>
              </a:path>
              <a:path w="7996555" h="91439">
                <a:moveTo>
                  <a:pt x="3242056" y="31369"/>
                </a:moveTo>
                <a:lnTo>
                  <a:pt x="3216147" y="31369"/>
                </a:lnTo>
                <a:lnTo>
                  <a:pt x="3216147" y="57277"/>
                </a:lnTo>
                <a:lnTo>
                  <a:pt x="3242056" y="57277"/>
                </a:lnTo>
                <a:lnTo>
                  <a:pt x="3242056" y="31369"/>
                </a:lnTo>
                <a:close/>
              </a:path>
              <a:path w="7996555" h="91439">
                <a:moveTo>
                  <a:pt x="3164332" y="31242"/>
                </a:moveTo>
                <a:lnTo>
                  <a:pt x="3164332" y="57150"/>
                </a:lnTo>
                <a:lnTo>
                  <a:pt x="3190240" y="57277"/>
                </a:lnTo>
                <a:lnTo>
                  <a:pt x="3190240" y="31369"/>
                </a:lnTo>
                <a:lnTo>
                  <a:pt x="3164332" y="31242"/>
                </a:lnTo>
                <a:close/>
              </a:path>
              <a:path w="7996555" h="91439">
                <a:moveTo>
                  <a:pt x="3138423" y="31242"/>
                </a:moveTo>
                <a:lnTo>
                  <a:pt x="3112516" y="31242"/>
                </a:lnTo>
                <a:lnTo>
                  <a:pt x="3112516" y="57150"/>
                </a:lnTo>
                <a:lnTo>
                  <a:pt x="3138423" y="57150"/>
                </a:lnTo>
                <a:lnTo>
                  <a:pt x="3138423" y="31242"/>
                </a:lnTo>
                <a:close/>
              </a:path>
              <a:path w="7996555" h="91439">
                <a:moveTo>
                  <a:pt x="3086608" y="31115"/>
                </a:moveTo>
                <a:lnTo>
                  <a:pt x="3060700" y="31115"/>
                </a:lnTo>
                <a:lnTo>
                  <a:pt x="3060700" y="57023"/>
                </a:lnTo>
                <a:lnTo>
                  <a:pt x="3086608" y="57023"/>
                </a:lnTo>
                <a:lnTo>
                  <a:pt x="3086608" y="31115"/>
                </a:lnTo>
                <a:close/>
              </a:path>
              <a:path w="7996555" h="91439">
                <a:moveTo>
                  <a:pt x="3034791" y="30988"/>
                </a:moveTo>
                <a:lnTo>
                  <a:pt x="3008884" y="30988"/>
                </a:lnTo>
                <a:lnTo>
                  <a:pt x="3008884" y="56896"/>
                </a:lnTo>
                <a:lnTo>
                  <a:pt x="3034791" y="56896"/>
                </a:lnTo>
                <a:lnTo>
                  <a:pt x="3034791" y="30988"/>
                </a:lnTo>
                <a:close/>
              </a:path>
              <a:path w="7996555" h="91439">
                <a:moveTo>
                  <a:pt x="2957067" y="30861"/>
                </a:moveTo>
                <a:lnTo>
                  <a:pt x="2957067" y="56769"/>
                </a:lnTo>
                <a:lnTo>
                  <a:pt x="2982976" y="56896"/>
                </a:lnTo>
                <a:lnTo>
                  <a:pt x="2982976" y="30988"/>
                </a:lnTo>
                <a:lnTo>
                  <a:pt x="2957067" y="30861"/>
                </a:lnTo>
                <a:close/>
              </a:path>
              <a:path w="7996555" h="91439">
                <a:moveTo>
                  <a:pt x="2931160" y="30861"/>
                </a:moveTo>
                <a:lnTo>
                  <a:pt x="2905252" y="30861"/>
                </a:lnTo>
                <a:lnTo>
                  <a:pt x="2905252" y="56769"/>
                </a:lnTo>
                <a:lnTo>
                  <a:pt x="2931160" y="56769"/>
                </a:lnTo>
                <a:lnTo>
                  <a:pt x="2931160" y="30861"/>
                </a:lnTo>
                <a:close/>
              </a:path>
              <a:path w="7996555" h="91439">
                <a:moveTo>
                  <a:pt x="2879343" y="30734"/>
                </a:moveTo>
                <a:lnTo>
                  <a:pt x="2853436" y="30734"/>
                </a:lnTo>
                <a:lnTo>
                  <a:pt x="2853436" y="56642"/>
                </a:lnTo>
                <a:lnTo>
                  <a:pt x="2879343" y="56642"/>
                </a:lnTo>
                <a:lnTo>
                  <a:pt x="2879343" y="30734"/>
                </a:lnTo>
                <a:close/>
              </a:path>
              <a:path w="7996555" h="91439">
                <a:moveTo>
                  <a:pt x="2801619" y="30607"/>
                </a:moveTo>
                <a:lnTo>
                  <a:pt x="2801619" y="56515"/>
                </a:lnTo>
                <a:lnTo>
                  <a:pt x="2827528" y="56642"/>
                </a:lnTo>
                <a:lnTo>
                  <a:pt x="2827528" y="30734"/>
                </a:lnTo>
                <a:lnTo>
                  <a:pt x="2801619" y="30607"/>
                </a:lnTo>
                <a:close/>
              </a:path>
              <a:path w="7996555" h="91439">
                <a:moveTo>
                  <a:pt x="2775712" y="30607"/>
                </a:moveTo>
                <a:lnTo>
                  <a:pt x="2749804" y="30607"/>
                </a:lnTo>
                <a:lnTo>
                  <a:pt x="2749804" y="56515"/>
                </a:lnTo>
                <a:lnTo>
                  <a:pt x="2775712" y="56515"/>
                </a:lnTo>
                <a:lnTo>
                  <a:pt x="2775712" y="30607"/>
                </a:lnTo>
                <a:close/>
              </a:path>
              <a:path w="7996555" h="91439">
                <a:moveTo>
                  <a:pt x="2723895" y="30480"/>
                </a:moveTo>
                <a:lnTo>
                  <a:pt x="2697988" y="30480"/>
                </a:lnTo>
                <a:lnTo>
                  <a:pt x="2697988" y="56388"/>
                </a:lnTo>
                <a:lnTo>
                  <a:pt x="2723895" y="56388"/>
                </a:lnTo>
                <a:lnTo>
                  <a:pt x="2723895" y="30480"/>
                </a:lnTo>
                <a:close/>
              </a:path>
              <a:path w="7996555" h="91439">
                <a:moveTo>
                  <a:pt x="2646171" y="30353"/>
                </a:moveTo>
                <a:lnTo>
                  <a:pt x="2646171" y="56261"/>
                </a:lnTo>
                <a:lnTo>
                  <a:pt x="2672080" y="56388"/>
                </a:lnTo>
                <a:lnTo>
                  <a:pt x="2672080" y="30480"/>
                </a:lnTo>
                <a:lnTo>
                  <a:pt x="2646171" y="30353"/>
                </a:lnTo>
                <a:close/>
              </a:path>
              <a:path w="7996555" h="91439">
                <a:moveTo>
                  <a:pt x="2620264" y="30353"/>
                </a:moveTo>
                <a:lnTo>
                  <a:pt x="2594356" y="30353"/>
                </a:lnTo>
                <a:lnTo>
                  <a:pt x="2594356" y="56261"/>
                </a:lnTo>
                <a:lnTo>
                  <a:pt x="2620264" y="56261"/>
                </a:lnTo>
                <a:lnTo>
                  <a:pt x="2620264" y="30353"/>
                </a:lnTo>
                <a:close/>
              </a:path>
              <a:path w="7996555" h="91439">
                <a:moveTo>
                  <a:pt x="2568447" y="30226"/>
                </a:moveTo>
                <a:lnTo>
                  <a:pt x="2542540" y="30226"/>
                </a:lnTo>
                <a:lnTo>
                  <a:pt x="2542540" y="56134"/>
                </a:lnTo>
                <a:lnTo>
                  <a:pt x="2568447" y="56134"/>
                </a:lnTo>
                <a:lnTo>
                  <a:pt x="2568447" y="30226"/>
                </a:lnTo>
                <a:close/>
              </a:path>
              <a:path w="7996555" h="91439">
                <a:moveTo>
                  <a:pt x="2516632" y="30099"/>
                </a:moveTo>
                <a:lnTo>
                  <a:pt x="2490723" y="30099"/>
                </a:lnTo>
                <a:lnTo>
                  <a:pt x="2490723" y="56007"/>
                </a:lnTo>
                <a:lnTo>
                  <a:pt x="2516632" y="56007"/>
                </a:lnTo>
                <a:lnTo>
                  <a:pt x="2516632" y="30099"/>
                </a:lnTo>
                <a:close/>
              </a:path>
              <a:path w="7996555" h="91439">
                <a:moveTo>
                  <a:pt x="2438908" y="29972"/>
                </a:moveTo>
                <a:lnTo>
                  <a:pt x="2438908" y="55880"/>
                </a:lnTo>
                <a:lnTo>
                  <a:pt x="2464816" y="56007"/>
                </a:lnTo>
                <a:lnTo>
                  <a:pt x="2464816" y="30099"/>
                </a:lnTo>
                <a:lnTo>
                  <a:pt x="2438908" y="29972"/>
                </a:lnTo>
                <a:close/>
              </a:path>
              <a:path w="7996555" h="91439">
                <a:moveTo>
                  <a:pt x="2413000" y="29972"/>
                </a:moveTo>
                <a:lnTo>
                  <a:pt x="2387091" y="29972"/>
                </a:lnTo>
                <a:lnTo>
                  <a:pt x="2387091" y="55880"/>
                </a:lnTo>
                <a:lnTo>
                  <a:pt x="2413000" y="55880"/>
                </a:lnTo>
                <a:lnTo>
                  <a:pt x="2413000" y="29972"/>
                </a:lnTo>
                <a:close/>
              </a:path>
              <a:path w="7996555" h="91439">
                <a:moveTo>
                  <a:pt x="2361184" y="29845"/>
                </a:moveTo>
                <a:lnTo>
                  <a:pt x="2335276" y="29845"/>
                </a:lnTo>
                <a:lnTo>
                  <a:pt x="2335276" y="55753"/>
                </a:lnTo>
                <a:lnTo>
                  <a:pt x="2361184" y="55753"/>
                </a:lnTo>
                <a:lnTo>
                  <a:pt x="2361184" y="29845"/>
                </a:lnTo>
                <a:close/>
              </a:path>
              <a:path w="7996555" h="91439">
                <a:moveTo>
                  <a:pt x="2283460" y="29718"/>
                </a:moveTo>
                <a:lnTo>
                  <a:pt x="2283460" y="55626"/>
                </a:lnTo>
                <a:lnTo>
                  <a:pt x="2309367" y="55753"/>
                </a:lnTo>
                <a:lnTo>
                  <a:pt x="2309367" y="29845"/>
                </a:lnTo>
                <a:lnTo>
                  <a:pt x="2283460" y="29718"/>
                </a:lnTo>
                <a:close/>
              </a:path>
              <a:path w="7996555" h="91439">
                <a:moveTo>
                  <a:pt x="2257552" y="29718"/>
                </a:moveTo>
                <a:lnTo>
                  <a:pt x="2231644" y="29718"/>
                </a:lnTo>
                <a:lnTo>
                  <a:pt x="2231644" y="55626"/>
                </a:lnTo>
                <a:lnTo>
                  <a:pt x="2257552" y="55626"/>
                </a:lnTo>
                <a:lnTo>
                  <a:pt x="2257552" y="29718"/>
                </a:lnTo>
                <a:close/>
              </a:path>
              <a:path w="7996555" h="91439">
                <a:moveTo>
                  <a:pt x="2205736" y="29591"/>
                </a:moveTo>
                <a:lnTo>
                  <a:pt x="2179828" y="29591"/>
                </a:lnTo>
                <a:lnTo>
                  <a:pt x="2179828" y="55499"/>
                </a:lnTo>
                <a:lnTo>
                  <a:pt x="2205736" y="55499"/>
                </a:lnTo>
                <a:lnTo>
                  <a:pt x="2205736" y="29591"/>
                </a:lnTo>
                <a:close/>
              </a:path>
              <a:path w="7996555" h="91439">
                <a:moveTo>
                  <a:pt x="2128139" y="29464"/>
                </a:moveTo>
                <a:lnTo>
                  <a:pt x="2128012" y="55372"/>
                </a:lnTo>
                <a:lnTo>
                  <a:pt x="2153920" y="55499"/>
                </a:lnTo>
                <a:lnTo>
                  <a:pt x="2153920" y="29591"/>
                </a:lnTo>
                <a:lnTo>
                  <a:pt x="2128139" y="29464"/>
                </a:lnTo>
                <a:close/>
              </a:path>
              <a:path w="7996555" h="91439">
                <a:moveTo>
                  <a:pt x="2102231" y="29464"/>
                </a:moveTo>
                <a:lnTo>
                  <a:pt x="2076196" y="29464"/>
                </a:lnTo>
                <a:lnTo>
                  <a:pt x="2076196" y="55372"/>
                </a:lnTo>
                <a:lnTo>
                  <a:pt x="2102104" y="55372"/>
                </a:lnTo>
                <a:lnTo>
                  <a:pt x="2102231" y="29464"/>
                </a:lnTo>
                <a:close/>
              </a:path>
              <a:path w="7996555" h="91439">
                <a:moveTo>
                  <a:pt x="2050288" y="29337"/>
                </a:moveTo>
                <a:lnTo>
                  <a:pt x="2024507" y="29337"/>
                </a:lnTo>
                <a:lnTo>
                  <a:pt x="2024379" y="55245"/>
                </a:lnTo>
                <a:lnTo>
                  <a:pt x="2050288" y="55245"/>
                </a:lnTo>
                <a:lnTo>
                  <a:pt x="2050288" y="29337"/>
                </a:lnTo>
                <a:close/>
              </a:path>
              <a:path w="7996555" h="91439">
                <a:moveTo>
                  <a:pt x="1998472" y="29210"/>
                </a:moveTo>
                <a:lnTo>
                  <a:pt x="1972564" y="29210"/>
                </a:lnTo>
                <a:lnTo>
                  <a:pt x="1972564" y="55118"/>
                </a:lnTo>
                <a:lnTo>
                  <a:pt x="1998472" y="55118"/>
                </a:lnTo>
                <a:lnTo>
                  <a:pt x="1998472" y="29210"/>
                </a:lnTo>
                <a:close/>
              </a:path>
              <a:path w="7996555" h="91439">
                <a:moveTo>
                  <a:pt x="1920875" y="29083"/>
                </a:moveTo>
                <a:lnTo>
                  <a:pt x="1920748" y="54991"/>
                </a:lnTo>
                <a:lnTo>
                  <a:pt x="1946656" y="55118"/>
                </a:lnTo>
                <a:lnTo>
                  <a:pt x="1946656" y="29210"/>
                </a:lnTo>
                <a:lnTo>
                  <a:pt x="1920875" y="29083"/>
                </a:lnTo>
                <a:close/>
              </a:path>
              <a:path w="7996555" h="91439">
                <a:moveTo>
                  <a:pt x="1894839" y="29083"/>
                </a:moveTo>
                <a:lnTo>
                  <a:pt x="1868932" y="29083"/>
                </a:lnTo>
                <a:lnTo>
                  <a:pt x="1868932" y="54991"/>
                </a:lnTo>
                <a:lnTo>
                  <a:pt x="1894839" y="54991"/>
                </a:lnTo>
                <a:lnTo>
                  <a:pt x="1894839" y="29083"/>
                </a:lnTo>
                <a:close/>
              </a:path>
              <a:path w="7996555" h="91439">
                <a:moveTo>
                  <a:pt x="1843151" y="28956"/>
                </a:moveTo>
                <a:lnTo>
                  <a:pt x="1817115" y="28956"/>
                </a:lnTo>
                <a:lnTo>
                  <a:pt x="1817115" y="54864"/>
                </a:lnTo>
                <a:lnTo>
                  <a:pt x="1843024" y="54864"/>
                </a:lnTo>
                <a:lnTo>
                  <a:pt x="1843151" y="28956"/>
                </a:lnTo>
                <a:close/>
              </a:path>
              <a:path w="7996555" h="91439">
                <a:moveTo>
                  <a:pt x="1765300" y="28829"/>
                </a:moveTo>
                <a:lnTo>
                  <a:pt x="1765300" y="54737"/>
                </a:lnTo>
                <a:lnTo>
                  <a:pt x="1791208" y="54864"/>
                </a:lnTo>
                <a:lnTo>
                  <a:pt x="1791208" y="28956"/>
                </a:lnTo>
                <a:lnTo>
                  <a:pt x="1765300" y="28829"/>
                </a:lnTo>
                <a:close/>
              </a:path>
              <a:path w="7996555" h="91439">
                <a:moveTo>
                  <a:pt x="1739519" y="28829"/>
                </a:moveTo>
                <a:lnTo>
                  <a:pt x="1713484" y="28829"/>
                </a:lnTo>
                <a:lnTo>
                  <a:pt x="1713484" y="54737"/>
                </a:lnTo>
                <a:lnTo>
                  <a:pt x="1739391" y="54737"/>
                </a:lnTo>
                <a:lnTo>
                  <a:pt x="1739519" y="28829"/>
                </a:lnTo>
                <a:close/>
              </a:path>
              <a:path w="7996555" h="91439">
                <a:moveTo>
                  <a:pt x="1687576" y="28702"/>
                </a:moveTo>
                <a:lnTo>
                  <a:pt x="1661667" y="28702"/>
                </a:lnTo>
                <a:lnTo>
                  <a:pt x="1661667" y="54610"/>
                </a:lnTo>
                <a:lnTo>
                  <a:pt x="1687576" y="54610"/>
                </a:lnTo>
                <a:lnTo>
                  <a:pt x="1687576" y="28702"/>
                </a:lnTo>
                <a:close/>
              </a:path>
              <a:path w="7996555" h="91439">
                <a:moveTo>
                  <a:pt x="1609852" y="28575"/>
                </a:moveTo>
                <a:lnTo>
                  <a:pt x="1609852" y="54483"/>
                </a:lnTo>
                <a:lnTo>
                  <a:pt x="1635760" y="54610"/>
                </a:lnTo>
                <a:lnTo>
                  <a:pt x="1635760" y="28702"/>
                </a:lnTo>
                <a:lnTo>
                  <a:pt x="1609852" y="28575"/>
                </a:lnTo>
                <a:close/>
              </a:path>
              <a:path w="7996555" h="91439">
                <a:moveTo>
                  <a:pt x="1583944" y="28575"/>
                </a:moveTo>
                <a:lnTo>
                  <a:pt x="1558036" y="28575"/>
                </a:lnTo>
                <a:lnTo>
                  <a:pt x="1558036" y="54483"/>
                </a:lnTo>
                <a:lnTo>
                  <a:pt x="1583944" y="54483"/>
                </a:lnTo>
                <a:lnTo>
                  <a:pt x="1583944" y="28575"/>
                </a:lnTo>
                <a:close/>
              </a:path>
              <a:path w="7996555" h="91439">
                <a:moveTo>
                  <a:pt x="1532127" y="28448"/>
                </a:moveTo>
                <a:lnTo>
                  <a:pt x="1506220" y="28448"/>
                </a:lnTo>
                <a:lnTo>
                  <a:pt x="1506220" y="54356"/>
                </a:lnTo>
                <a:lnTo>
                  <a:pt x="1532127" y="54356"/>
                </a:lnTo>
                <a:lnTo>
                  <a:pt x="1532127" y="28448"/>
                </a:lnTo>
                <a:close/>
              </a:path>
              <a:path w="7996555" h="91439">
                <a:moveTo>
                  <a:pt x="1480312" y="28321"/>
                </a:moveTo>
                <a:lnTo>
                  <a:pt x="1454403" y="28321"/>
                </a:lnTo>
                <a:lnTo>
                  <a:pt x="1454403" y="54229"/>
                </a:lnTo>
                <a:lnTo>
                  <a:pt x="1480312" y="54229"/>
                </a:lnTo>
                <a:lnTo>
                  <a:pt x="1480312" y="28321"/>
                </a:lnTo>
                <a:close/>
              </a:path>
              <a:path w="7996555" h="91439">
                <a:moveTo>
                  <a:pt x="1402588" y="28194"/>
                </a:moveTo>
                <a:lnTo>
                  <a:pt x="1402588" y="54102"/>
                </a:lnTo>
                <a:lnTo>
                  <a:pt x="1428496" y="54229"/>
                </a:lnTo>
                <a:lnTo>
                  <a:pt x="1428496" y="28321"/>
                </a:lnTo>
                <a:lnTo>
                  <a:pt x="1402588" y="28194"/>
                </a:lnTo>
                <a:close/>
              </a:path>
              <a:path w="7996555" h="91439">
                <a:moveTo>
                  <a:pt x="1376679" y="28194"/>
                </a:moveTo>
                <a:lnTo>
                  <a:pt x="1350772" y="28194"/>
                </a:lnTo>
                <a:lnTo>
                  <a:pt x="1350772" y="54102"/>
                </a:lnTo>
                <a:lnTo>
                  <a:pt x="1376679" y="54102"/>
                </a:lnTo>
                <a:lnTo>
                  <a:pt x="1376679" y="28194"/>
                </a:lnTo>
                <a:close/>
              </a:path>
              <a:path w="7996555" h="91439">
                <a:moveTo>
                  <a:pt x="1324864" y="28067"/>
                </a:moveTo>
                <a:lnTo>
                  <a:pt x="1298956" y="28067"/>
                </a:lnTo>
                <a:lnTo>
                  <a:pt x="1298956" y="53975"/>
                </a:lnTo>
                <a:lnTo>
                  <a:pt x="1324864" y="53975"/>
                </a:lnTo>
                <a:lnTo>
                  <a:pt x="1324864" y="28067"/>
                </a:lnTo>
                <a:close/>
              </a:path>
              <a:path w="7996555" h="91439">
                <a:moveTo>
                  <a:pt x="1247139" y="27940"/>
                </a:moveTo>
                <a:lnTo>
                  <a:pt x="1247139" y="53848"/>
                </a:lnTo>
                <a:lnTo>
                  <a:pt x="1273048" y="53975"/>
                </a:lnTo>
                <a:lnTo>
                  <a:pt x="1273048" y="28067"/>
                </a:lnTo>
                <a:lnTo>
                  <a:pt x="1247139" y="27940"/>
                </a:lnTo>
                <a:close/>
              </a:path>
              <a:path w="7996555" h="91439">
                <a:moveTo>
                  <a:pt x="1221232" y="27940"/>
                </a:moveTo>
                <a:lnTo>
                  <a:pt x="1195324" y="27940"/>
                </a:lnTo>
                <a:lnTo>
                  <a:pt x="1195324" y="53848"/>
                </a:lnTo>
                <a:lnTo>
                  <a:pt x="1221232" y="53848"/>
                </a:lnTo>
                <a:lnTo>
                  <a:pt x="1221232" y="27940"/>
                </a:lnTo>
                <a:close/>
              </a:path>
              <a:path w="7996555" h="91439">
                <a:moveTo>
                  <a:pt x="1169415" y="27813"/>
                </a:moveTo>
                <a:lnTo>
                  <a:pt x="1143508" y="27813"/>
                </a:lnTo>
                <a:lnTo>
                  <a:pt x="1143508" y="53721"/>
                </a:lnTo>
                <a:lnTo>
                  <a:pt x="1169415" y="53721"/>
                </a:lnTo>
                <a:lnTo>
                  <a:pt x="1169415" y="27813"/>
                </a:lnTo>
                <a:close/>
              </a:path>
              <a:path w="7996555" h="91439">
                <a:moveTo>
                  <a:pt x="1091691" y="27686"/>
                </a:moveTo>
                <a:lnTo>
                  <a:pt x="1091691" y="53594"/>
                </a:lnTo>
                <a:lnTo>
                  <a:pt x="1117600" y="53721"/>
                </a:lnTo>
                <a:lnTo>
                  <a:pt x="1117600" y="27813"/>
                </a:lnTo>
                <a:lnTo>
                  <a:pt x="1091691" y="27686"/>
                </a:lnTo>
                <a:close/>
              </a:path>
              <a:path w="7996555" h="91439">
                <a:moveTo>
                  <a:pt x="1065784" y="27686"/>
                </a:moveTo>
                <a:lnTo>
                  <a:pt x="1039876" y="27686"/>
                </a:lnTo>
                <a:lnTo>
                  <a:pt x="1039876" y="53594"/>
                </a:lnTo>
                <a:lnTo>
                  <a:pt x="1065784" y="53594"/>
                </a:lnTo>
                <a:lnTo>
                  <a:pt x="1065784" y="27686"/>
                </a:lnTo>
                <a:close/>
              </a:path>
              <a:path w="7996555" h="91439">
                <a:moveTo>
                  <a:pt x="1013967" y="27559"/>
                </a:moveTo>
                <a:lnTo>
                  <a:pt x="988060" y="27559"/>
                </a:lnTo>
                <a:lnTo>
                  <a:pt x="988060" y="53467"/>
                </a:lnTo>
                <a:lnTo>
                  <a:pt x="1013967" y="53467"/>
                </a:lnTo>
                <a:lnTo>
                  <a:pt x="1013967" y="27559"/>
                </a:lnTo>
                <a:close/>
              </a:path>
              <a:path w="7996555" h="91439">
                <a:moveTo>
                  <a:pt x="962151" y="27432"/>
                </a:moveTo>
                <a:lnTo>
                  <a:pt x="936244" y="27432"/>
                </a:lnTo>
                <a:lnTo>
                  <a:pt x="936244" y="53340"/>
                </a:lnTo>
                <a:lnTo>
                  <a:pt x="962151" y="53340"/>
                </a:lnTo>
                <a:lnTo>
                  <a:pt x="962151" y="27432"/>
                </a:lnTo>
                <a:close/>
              </a:path>
              <a:path w="7996555" h="91439">
                <a:moveTo>
                  <a:pt x="884427" y="27305"/>
                </a:moveTo>
                <a:lnTo>
                  <a:pt x="884427" y="53213"/>
                </a:lnTo>
                <a:lnTo>
                  <a:pt x="910336" y="53340"/>
                </a:lnTo>
                <a:lnTo>
                  <a:pt x="910336" y="27432"/>
                </a:lnTo>
                <a:lnTo>
                  <a:pt x="884427" y="27305"/>
                </a:lnTo>
                <a:close/>
              </a:path>
              <a:path w="7996555" h="91439">
                <a:moveTo>
                  <a:pt x="858520" y="27305"/>
                </a:moveTo>
                <a:lnTo>
                  <a:pt x="832612" y="27305"/>
                </a:lnTo>
                <a:lnTo>
                  <a:pt x="832612" y="53213"/>
                </a:lnTo>
                <a:lnTo>
                  <a:pt x="858520" y="53213"/>
                </a:lnTo>
                <a:lnTo>
                  <a:pt x="858520" y="27305"/>
                </a:lnTo>
                <a:close/>
              </a:path>
              <a:path w="7996555" h="91439">
                <a:moveTo>
                  <a:pt x="806703" y="27178"/>
                </a:moveTo>
                <a:lnTo>
                  <a:pt x="780796" y="27178"/>
                </a:lnTo>
                <a:lnTo>
                  <a:pt x="780796" y="53086"/>
                </a:lnTo>
                <a:lnTo>
                  <a:pt x="806703" y="53086"/>
                </a:lnTo>
                <a:lnTo>
                  <a:pt x="806703" y="27178"/>
                </a:lnTo>
                <a:close/>
              </a:path>
              <a:path w="7996555" h="91439">
                <a:moveTo>
                  <a:pt x="728979" y="27051"/>
                </a:moveTo>
                <a:lnTo>
                  <a:pt x="728979" y="52959"/>
                </a:lnTo>
                <a:lnTo>
                  <a:pt x="754888" y="53086"/>
                </a:lnTo>
                <a:lnTo>
                  <a:pt x="754888" y="27178"/>
                </a:lnTo>
                <a:lnTo>
                  <a:pt x="728979" y="27051"/>
                </a:lnTo>
                <a:close/>
              </a:path>
              <a:path w="7996555" h="91439">
                <a:moveTo>
                  <a:pt x="703072" y="27051"/>
                </a:moveTo>
                <a:lnTo>
                  <a:pt x="677163" y="27051"/>
                </a:lnTo>
                <a:lnTo>
                  <a:pt x="677163" y="52959"/>
                </a:lnTo>
                <a:lnTo>
                  <a:pt x="703072" y="52959"/>
                </a:lnTo>
                <a:lnTo>
                  <a:pt x="703072" y="27051"/>
                </a:lnTo>
                <a:close/>
              </a:path>
              <a:path w="7996555" h="91439">
                <a:moveTo>
                  <a:pt x="651256" y="26924"/>
                </a:moveTo>
                <a:lnTo>
                  <a:pt x="625348" y="26924"/>
                </a:lnTo>
                <a:lnTo>
                  <a:pt x="625348" y="52832"/>
                </a:lnTo>
                <a:lnTo>
                  <a:pt x="651256" y="52832"/>
                </a:lnTo>
                <a:lnTo>
                  <a:pt x="651256" y="26924"/>
                </a:lnTo>
                <a:close/>
              </a:path>
              <a:path w="7996555" h="91439">
                <a:moveTo>
                  <a:pt x="573532" y="26797"/>
                </a:moveTo>
                <a:lnTo>
                  <a:pt x="573532" y="52705"/>
                </a:lnTo>
                <a:lnTo>
                  <a:pt x="599439" y="52832"/>
                </a:lnTo>
                <a:lnTo>
                  <a:pt x="599439" y="26924"/>
                </a:lnTo>
                <a:lnTo>
                  <a:pt x="573532" y="26797"/>
                </a:lnTo>
                <a:close/>
              </a:path>
              <a:path w="7996555" h="91439">
                <a:moveTo>
                  <a:pt x="547624" y="26797"/>
                </a:moveTo>
                <a:lnTo>
                  <a:pt x="521715" y="26797"/>
                </a:lnTo>
                <a:lnTo>
                  <a:pt x="521715" y="52705"/>
                </a:lnTo>
                <a:lnTo>
                  <a:pt x="547624" y="52705"/>
                </a:lnTo>
                <a:lnTo>
                  <a:pt x="547624" y="26797"/>
                </a:lnTo>
                <a:close/>
              </a:path>
              <a:path w="7996555" h="91439">
                <a:moveTo>
                  <a:pt x="495808" y="26670"/>
                </a:moveTo>
                <a:lnTo>
                  <a:pt x="469900" y="26670"/>
                </a:lnTo>
                <a:lnTo>
                  <a:pt x="469900" y="52578"/>
                </a:lnTo>
                <a:lnTo>
                  <a:pt x="495808" y="52578"/>
                </a:lnTo>
                <a:lnTo>
                  <a:pt x="495808" y="26670"/>
                </a:lnTo>
                <a:close/>
              </a:path>
              <a:path w="7996555" h="91439">
                <a:moveTo>
                  <a:pt x="443991" y="26543"/>
                </a:moveTo>
                <a:lnTo>
                  <a:pt x="418084" y="26543"/>
                </a:lnTo>
                <a:lnTo>
                  <a:pt x="418084" y="52451"/>
                </a:lnTo>
                <a:lnTo>
                  <a:pt x="443991" y="52451"/>
                </a:lnTo>
                <a:lnTo>
                  <a:pt x="443991" y="26543"/>
                </a:lnTo>
                <a:close/>
              </a:path>
              <a:path w="7996555" h="91439">
                <a:moveTo>
                  <a:pt x="366267" y="26416"/>
                </a:moveTo>
                <a:lnTo>
                  <a:pt x="366267" y="52324"/>
                </a:lnTo>
                <a:lnTo>
                  <a:pt x="392175" y="52451"/>
                </a:lnTo>
                <a:lnTo>
                  <a:pt x="392175" y="26543"/>
                </a:lnTo>
                <a:lnTo>
                  <a:pt x="366267" y="26416"/>
                </a:lnTo>
                <a:close/>
              </a:path>
              <a:path w="7996555" h="91439">
                <a:moveTo>
                  <a:pt x="340360" y="26416"/>
                </a:moveTo>
                <a:lnTo>
                  <a:pt x="314451" y="26416"/>
                </a:lnTo>
                <a:lnTo>
                  <a:pt x="314451" y="52324"/>
                </a:lnTo>
                <a:lnTo>
                  <a:pt x="340360" y="52324"/>
                </a:lnTo>
                <a:lnTo>
                  <a:pt x="340360" y="26416"/>
                </a:lnTo>
                <a:close/>
              </a:path>
              <a:path w="7996555" h="91439">
                <a:moveTo>
                  <a:pt x="288544" y="26289"/>
                </a:moveTo>
                <a:lnTo>
                  <a:pt x="262636" y="26289"/>
                </a:lnTo>
                <a:lnTo>
                  <a:pt x="262636" y="52197"/>
                </a:lnTo>
                <a:lnTo>
                  <a:pt x="288544" y="52197"/>
                </a:lnTo>
                <a:lnTo>
                  <a:pt x="288544" y="26289"/>
                </a:lnTo>
                <a:close/>
              </a:path>
              <a:path w="7996555" h="91439">
                <a:moveTo>
                  <a:pt x="210820" y="26162"/>
                </a:moveTo>
                <a:lnTo>
                  <a:pt x="210820" y="52070"/>
                </a:lnTo>
                <a:lnTo>
                  <a:pt x="236727" y="52197"/>
                </a:lnTo>
                <a:lnTo>
                  <a:pt x="236727" y="26289"/>
                </a:lnTo>
                <a:lnTo>
                  <a:pt x="210820" y="26162"/>
                </a:lnTo>
                <a:close/>
              </a:path>
              <a:path w="7996555" h="91439">
                <a:moveTo>
                  <a:pt x="184912" y="26162"/>
                </a:moveTo>
                <a:lnTo>
                  <a:pt x="159003" y="26162"/>
                </a:lnTo>
                <a:lnTo>
                  <a:pt x="159003" y="52070"/>
                </a:lnTo>
                <a:lnTo>
                  <a:pt x="184912" y="52070"/>
                </a:lnTo>
                <a:lnTo>
                  <a:pt x="184912" y="26162"/>
                </a:lnTo>
                <a:close/>
              </a:path>
              <a:path w="7996555" h="91439">
                <a:moveTo>
                  <a:pt x="133096" y="26035"/>
                </a:moveTo>
                <a:lnTo>
                  <a:pt x="107187" y="26035"/>
                </a:lnTo>
                <a:lnTo>
                  <a:pt x="107187" y="51943"/>
                </a:lnTo>
                <a:lnTo>
                  <a:pt x="133096" y="51943"/>
                </a:lnTo>
                <a:lnTo>
                  <a:pt x="133096" y="26035"/>
                </a:lnTo>
                <a:close/>
              </a:path>
              <a:path w="7996555" h="91439">
                <a:moveTo>
                  <a:pt x="38988" y="0"/>
                </a:moveTo>
                <a:lnTo>
                  <a:pt x="23842" y="3034"/>
                </a:lnTo>
                <a:lnTo>
                  <a:pt x="11445" y="11318"/>
                </a:lnTo>
                <a:lnTo>
                  <a:pt x="3073" y="23627"/>
                </a:lnTo>
                <a:lnTo>
                  <a:pt x="0" y="38735"/>
                </a:lnTo>
                <a:lnTo>
                  <a:pt x="3034" y="53881"/>
                </a:lnTo>
                <a:lnTo>
                  <a:pt x="11318" y="66278"/>
                </a:lnTo>
                <a:lnTo>
                  <a:pt x="23627" y="74650"/>
                </a:lnTo>
                <a:lnTo>
                  <a:pt x="38735" y="77724"/>
                </a:lnTo>
                <a:lnTo>
                  <a:pt x="53881" y="74689"/>
                </a:lnTo>
                <a:lnTo>
                  <a:pt x="66278" y="66405"/>
                </a:lnTo>
                <a:lnTo>
                  <a:pt x="74650" y="54096"/>
                </a:lnTo>
                <a:lnTo>
                  <a:pt x="75094" y="51912"/>
                </a:lnTo>
                <a:lnTo>
                  <a:pt x="55372" y="51816"/>
                </a:lnTo>
                <a:lnTo>
                  <a:pt x="55372" y="25908"/>
                </a:lnTo>
                <a:lnTo>
                  <a:pt x="75103" y="25908"/>
                </a:lnTo>
                <a:lnTo>
                  <a:pt x="74689" y="23842"/>
                </a:lnTo>
                <a:lnTo>
                  <a:pt x="66405" y="11445"/>
                </a:lnTo>
                <a:lnTo>
                  <a:pt x="54096" y="3073"/>
                </a:lnTo>
                <a:lnTo>
                  <a:pt x="38988" y="0"/>
                </a:lnTo>
                <a:close/>
              </a:path>
              <a:path w="7996555" h="91439">
                <a:moveTo>
                  <a:pt x="75123" y="26004"/>
                </a:moveTo>
                <a:lnTo>
                  <a:pt x="77724" y="38989"/>
                </a:lnTo>
                <a:lnTo>
                  <a:pt x="75094" y="51912"/>
                </a:lnTo>
                <a:lnTo>
                  <a:pt x="81279" y="51943"/>
                </a:lnTo>
                <a:lnTo>
                  <a:pt x="81279" y="26035"/>
                </a:lnTo>
                <a:lnTo>
                  <a:pt x="75123" y="26004"/>
                </a:lnTo>
                <a:close/>
              </a:path>
              <a:path w="7996555" h="91439">
                <a:moveTo>
                  <a:pt x="55372" y="25908"/>
                </a:moveTo>
                <a:lnTo>
                  <a:pt x="55372" y="51816"/>
                </a:lnTo>
                <a:lnTo>
                  <a:pt x="75094" y="51912"/>
                </a:lnTo>
                <a:lnTo>
                  <a:pt x="77724" y="38989"/>
                </a:lnTo>
                <a:lnTo>
                  <a:pt x="75123" y="26004"/>
                </a:lnTo>
                <a:lnTo>
                  <a:pt x="55372" y="25908"/>
                </a:lnTo>
                <a:close/>
              </a:path>
              <a:path w="7996555" h="91439">
                <a:moveTo>
                  <a:pt x="75103" y="25908"/>
                </a:moveTo>
                <a:lnTo>
                  <a:pt x="55372" y="25908"/>
                </a:lnTo>
                <a:lnTo>
                  <a:pt x="75123" y="26004"/>
                </a:lnTo>
                <a:close/>
              </a:path>
            </a:pathLst>
          </a:custGeom>
          <a:solidFill>
            <a:srgbClr val="39ABC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287909" y="1241024"/>
            <a:ext cx="11840845" cy="5408295"/>
            <a:chOff x="287909" y="1241024"/>
            <a:chExt cx="11840845" cy="5408295"/>
          </a:xfrm>
        </p:grpSpPr>
        <p:pic>
          <p:nvPicPr>
            <p:cNvPr id="3" name="object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359386" y="1241024"/>
              <a:ext cx="4768792" cy="54077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2514" y="3527297"/>
              <a:ext cx="11593830" cy="46990"/>
            </a:xfrm>
            <a:custGeom>
              <a:rect l="l" t="t" r="r" b="b"/>
              <a:pathLst>
                <a:path w="11593830" h="46989">
                  <a:moveTo>
                    <a:pt x="0" y="46989"/>
                  </a:moveTo>
                  <a:lnTo>
                    <a:pt x="11593321" y="0"/>
                  </a:lnTo>
                </a:path>
              </a:pathLst>
            </a:custGeom>
            <a:ln w="28956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9531" y="3479291"/>
              <a:ext cx="163195" cy="163195"/>
            </a:xfrm>
            <a:custGeom>
              <a:rect l="l" t="t" r="r" b="b"/>
              <a:pathLst>
                <a:path w="163194" h="163195">
                  <a:moveTo>
                    <a:pt x="81534" y="0"/>
                  </a:moveTo>
                  <a:lnTo>
                    <a:pt x="49774" y="6399"/>
                  </a:lnTo>
                  <a:lnTo>
                    <a:pt x="23860" y="23860"/>
                  </a:lnTo>
                  <a:lnTo>
                    <a:pt x="6399" y="49774"/>
                  </a:lnTo>
                  <a:lnTo>
                    <a:pt x="0" y="81534"/>
                  </a:lnTo>
                  <a:lnTo>
                    <a:pt x="6399" y="113293"/>
                  </a:lnTo>
                  <a:lnTo>
                    <a:pt x="23860" y="139207"/>
                  </a:lnTo>
                  <a:lnTo>
                    <a:pt x="49774" y="156668"/>
                  </a:lnTo>
                  <a:lnTo>
                    <a:pt x="81534" y="163068"/>
                  </a:lnTo>
                  <a:lnTo>
                    <a:pt x="113293" y="156668"/>
                  </a:lnTo>
                  <a:lnTo>
                    <a:pt x="139207" y="139207"/>
                  </a:lnTo>
                  <a:lnTo>
                    <a:pt x="156668" y="113293"/>
                  </a:lnTo>
                  <a:lnTo>
                    <a:pt x="163068" y="81534"/>
                  </a:lnTo>
                  <a:lnTo>
                    <a:pt x="156668" y="49774"/>
                  </a:lnTo>
                  <a:lnTo>
                    <a:pt x="139207" y="23860"/>
                  </a:lnTo>
                  <a:lnTo>
                    <a:pt x="113293" y="6399"/>
                  </a:lnTo>
                  <a:lnTo>
                    <a:pt x="8153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485388" y="3445763"/>
              <a:ext cx="163067" cy="1615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974336" y="3445763"/>
              <a:ext cx="163067" cy="1615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403848" y="3445763"/>
              <a:ext cx="163068" cy="1615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752588" y="3445763"/>
              <a:ext cx="163067" cy="16154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4051" y="2235"/>
            <a:ext cx="6503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1F377A"/>
                </a:solidFill>
                <a:latin typeface="Calibri"/>
                <a:cs typeface="Calibri"/>
              </a:rPr>
              <a:t>Единое</a:t>
            </a:r>
            <a:r>
              <a:rPr sz="1800" b="1" spc="15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1800" b="1" spc="-5">
                <a:solidFill>
                  <a:srgbClr val="1F377A"/>
                </a:solidFill>
                <a:latin typeface="Calibri"/>
                <a:cs typeface="Calibri"/>
              </a:rPr>
              <a:t>образовательное</a:t>
            </a:r>
            <a:r>
              <a:rPr sz="1800" b="1" spc="-3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1800" b="1" spc="-5">
                <a:solidFill>
                  <a:srgbClr val="1F377A"/>
                </a:solidFill>
                <a:latin typeface="Calibri"/>
                <a:cs typeface="Calibri"/>
              </a:rPr>
              <a:t>пространство </a:t>
            </a:r>
            <a:r>
              <a:rPr sz="1800" b="1">
                <a:solidFill>
                  <a:srgbClr val="1F377A"/>
                </a:solidFill>
                <a:latin typeface="Calibri"/>
                <a:cs typeface="Calibri"/>
              </a:rPr>
              <a:t>(обучение</a:t>
            </a:r>
            <a:r>
              <a:rPr sz="1800" b="1" spc="25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1F377A"/>
                </a:solidFill>
                <a:latin typeface="Calibri"/>
                <a:cs typeface="Calibri"/>
              </a:rPr>
              <a:t>и</a:t>
            </a:r>
            <a:r>
              <a:rPr sz="1800" b="1" spc="-15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1800" b="1" spc="-5">
                <a:solidFill>
                  <a:srgbClr val="1F377A"/>
                </a:solidFill>
                <a:latin typeface="Calibri"/>
                <a:cs typeface="Calibri"/>
              </a:rPr>
              <a:t>воспитание):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51" y="277114"/>
            <a:ext cx="273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1F377A"/>
                </a:solidFill>
                <a:latin typeface="Calibri"/>
                <a:cs typeface="Calibri"/>
              </a:rPr>
              <a:t>критерии</a:t>
            </a:r>
            <a:r>
              <a:rPr sz="1800" b="1" spc="-6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1F377A"/>
                </a:solidFill>
                <a:latin typeface="Calibri"/>
                <a:cs typeface="Calibri"/>
              </a:rPr>
              <a:t>образа</a:t>
            </a:r>
            <a:r>
              <a:rPr sz="1800" b="1" spc="-4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1800" b="1" spc="-5">
                <a:solidFill>
                  <a:srgbClr val="1F377A"/>
                </a:solidFill>
                <a:latin typeface="Calibri"/>
                <a:cs typeface="Calibri"/>
              </a:rPr>
              <a:t>будущего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2829" y="3034664"/>
            <a:ext cx="789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ЗНАНИЕ: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860" y="3253816"/>
            <a:ext cx="2319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качество</a:t>
            </a:r>
            <a:r>
              <a:rPr sz="1600" b="1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и объективность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89326" y="3184017"/>
            <a:ext cx="1226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600" b="1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00" b="1" spc="-10">
                <a:solidFill>
                  <a:srgbClr val="001F5F"/>
                </a:solidFill>
                <a:latin typeface="Calibri"/>
                <a:cs typeface="Calibri"/>
              </a:rPr>
              <a:t>СПИТ</a:t>
            </a:r>
            <a:r>
              <a:rPr sz="1600" b="1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7554" y="3674186"/>
            <a:ext cx="967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600" b="1" spc="-15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600" b="1" spc="-10">
                <a:solidFill>
                  <a:srgbClr val="001F5F"/>
                </a:solidFill>
                <a:latin typeface="Calibri"/>
                <a:cs typeface="Calibri"/>
              </a:rPr>
              <a:t>ОРОВ</a:t>
            </a:r>
            <a:r>
              <a:rPr sz="1600" b="1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1565" y="3109722"/>
            <a:ext cx="17551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ПРОФОРИЕНТАЦИЯ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75803" y="2929508"/>
            <a:ext cx="1786889" cy="4597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607060" marR="5080" indent="-594360">
              <a:lnSpc>
                <a:spcPct val="78100"/>
              </a:lnSpc>
              <a:spcBef>
                <a:spcPts val="515"/>
              </a:spcBef>
            </a:pPr>
            <a:r>
              <a:rPr sz="1600" b="1" spc="-10">
                <a:solidFill>
                  <a:srgbClr val="001F5F"/>
                </a:solidFill>
                <a:latin typeface="Calibri"/>
                <a:cs typeface="Calibri"/>
              </a:rPr>
              <a:t>ОБР</a:t>
            </a:r>
            <a:r>
              <a:rPr sz="1600" b="1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ЗОВ</a:t>
            </a:r>
            <a:r>
              <a:rPr sz="1600" b="1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600" b="1" spc="-10">
                <a:solidFill>
                  <a:srgbClr val="001F5F"/>
                </a:solidFill>
                <a:latin typeface="Calibri"/>
                <a:cs typeface="Calibri"/>
              </a:rPr>
              <a:t>ТЕ</a:t>
            </a:r>
            <a:r>
              <a:rPr sz="1600" b="1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ЬН</a:t>
            </a:r>
            <a:r>
              <a:rPr sz="1600" b="1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Я  </a:t>
            </a:r>
            <a:r>
              <a:rPr sz="1600" b="1" spc="-10">
                <a:solidFill>
                  <a:srgbClr val="001F5F"/>
                </a:solidFill>
                <a:latin typeface="Calibri"/>
                <a:cs typeface="Calibri"/>
              </a:rPr>
              <a:t>СРЕДА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55891" y="3594861"/>
            <a:ext cx="1158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ТВОРЧЕСТВО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984" y="3768597"/>
            <a:ext cx="3651250" cy="2007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Единые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примерные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рабочие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программы,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5">
                <a:latin typeface="Calibri"/>
                <a:cs typeface="Calibri"/>
              </a:rPr>
              <a:t>единое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календарно-тематическое</a:t>
            </a:r>
            <a:r>
              <a:rPr sz="1000" spc="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планирование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Единые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подходы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 составлению</a:t>
            </a:r>
            <a:r>
              <a:rPr sz="1000" spc="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расписания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уроков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Объективная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внутришкольная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</a:t>
            </a:r>
            <a:r>
              <a:rPr sz="1000" spc="-2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внешняя</a:t>
            </a:r>
            <a:r>
              <a:rPr sz="1000" spc="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система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оценивания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5">
                <a:latin typeface="Calibri"/>
                <a:cs typeface="Calibri"/>
              </a:rPr>
              <a:t>(в</a:t>
            </a:r>
            <a:r>
              <a:rPr sz="1000" spc="-2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том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числе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ВПР)</a:t>
            </a:r>
            <a:endParaRPr sz="1000">
              <a:latin typeface="Calibri"/>
              <a:cs typeface="Calibri"/>
            </a:endParaRPr>
          </a:p>
          <a:p>
            <a:pPr marL="241300" marR="9525" indent="-228600">
              <a:lnSpc>
                <a:spcPct val="100000"/>
              </a:lnSpc>
              <a:buAutoNum type="arabicPeriod" startAt="4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Единые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рекомендации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по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контрольным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работам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домашним </a:t>
            </a:r>
            <a:r>
              <a:rPr sz="1000" spc="-2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заданиям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Единая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линейка учебников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Примерные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углубленные</a:t>
            </a:r>
            <a:r>
              <a:rPr sz="1000" spc="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программы (с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7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класса)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Внеурочная</a:t>
            </a:r>
            <a:r>
              <a:rPr sz="1000" spc="3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деятельность</a:t>
            </a:r>
            <a:r>
              <a:rPr sz="1000" spc="5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(10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часов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рекомендованных</a:t>
            </a:r>
            <a:r>
              <a:rPr sz="1000" spc="4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курсов)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Проектная и</a:t>
            </a:r>
            <a:r>
              <a:rPr sz="1000" spc="-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исследовательская</a:t>
            </a:r>
            <a:r>
              <a:rPr sz="1000" spc="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деятельность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Сетевая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форма </a:t>
            </a:r>
            <a:r>
              <a:rPr sz="1000" spc="-10">
                <a:latin typeface="Calibri"/>
                <a:cs typeface="Calibri"/>
              </a:rPr>
              <a:t>обучения,</a:t>
            </a:r>
            <a:r>
              <a:rPr sz="1000" spc="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академическая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мобильность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5">
                <a:latin typeface="Calibri"/>
                <a:cs typeface="Calibri"/>
              </a:rPr>
              <a:t>старшеклассников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984" y="5750458"/>
            <a:ext cx="371221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AutoNum type="arabicPeriod" startAt="10"/>
              <a:tabLst>
                <a:tab pos="241300"/>
              </a:tabLst>
            </a:pPr>
            <a:r>
              <a:rPr sz="1000" spc="-5">
                <a:latin typeface="Calibri"/>
                <a:cs typeface="Calibri"/>
              </a:rPr>
              <a:t>Внутришкольная</a:t>
            </a:r>
            <a:r>
              <a:rPr sz="1000" spc="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система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профессионального</a:t>
            </a:r>
            <a:r>
              <a:rPr sz="1000" spc="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роста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развития, </a:t>
            </a:r>
            <a:r>
              <a:rPr sz="1000" spc="-2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наставничество</a:t>
            </a:r>
            <a:r>
              <a:rPr sz="1000" spc="2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(поддержка</a:t>
            </a:r>
            <a:r>
              <a:rPr sz="1000" spc="2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молодых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учителей)</a:t>
            </a:r>
            <a:endParaRPr sz="1000">
              <a:latin typeface="Calibri"/>
              <a:cs typeface="Calibri"/>
            </a:endParaRPr>
          </a:p>
          <a:p>
            <a:pPr marL="241300" marR="297180" indent="-228600">
              <a:lnSpc>
                <a:spcPct val="100000"/>
              </a:lnSpc>
              <a:buAutoNum type="arabicPeriod" startAt="10"/>
              <a:tabLst>
                <a:tab pos="241300"/>
              </a:tabLst>
            </a:pPr>
            <a:r>
              <a:rPr sz="1000" spc="-10">
                <a:latin typeface="Calibri"/>
                <a:cs typeface="Calibri"/>
              </a:rPr>
              <a:t>Современный</a:t>
            </a:r>
            <a:r>
              <a:rPr sz="1000" spc="3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модульный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курс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«Технологии»</a:t>
            </a:r>
            <a:r>
              <a:rPr sz="1000" spc="4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-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платформа </a:t>
            </a:r>
            <a:r>
              <a:rPr sz="1000" spc="-2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технологического</a:t>
            </a:r>
            <a:r>
              <a:rPr sz="1000" spc="3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образования,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кластер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формирования 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метапредметных</a:t>
            </a:r>
            <a:r>
              <a:rPr sz="1000" spc="5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результатов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образования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10"/>
              <a:tabLst>
                <a:tab pos="241300"/>
              </a:tabLst>
            </a:pPr>
            <a:r>
              <a:rPr sz="1000" spc="-5">
                <a:latin typeface="Calibri"/>
                <a:cs typeface="Calibri"/>
              </a:rPr>
              <a:t>Методическая служба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10"/>
              <a:tabLst>
                <a:tab pos="241300"/>
              </a:tabLst>
            </a:pPr>
            <a:r>
              <a:rPr sz="1000" spc="-5">
                <a:latin typeface="Calibri"/>
                <a:cs typeface="Calibri"/>
              </a:rPr>
              <a:t>План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мероприятий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по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развитию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инклюзивного</a:t>
            </a:r>
            <a:r>
              <a:rPr sz="1000" spc="3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образования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6761" y="502158"/>
            <a:ext cx="2842260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/>
                <a:tab pos="241300"/>
              </a:tabLst>
            </a:pPr>
            <a:r>
              <a:rPr sz="900">
                <a:latin typeface="Calibri"/>
                <a:cs typeface="Calibri"/>
              </a:rPr>
              <a:t>Рабочая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программа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воспитания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900" spc="-5">
                <a:latin typeface="Calibri"/>
                <a:cs typeface="Calibri"/>
              </a:rPr>
              <a:t>Календарный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план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воспитательной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работы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900" spc="-5">
                <a:latin typeface="Calibri"/>
                <a:cs typeface="Calibri"/>
              </a:rPr>
              <a:t>С</a:t>
            </a:r>
            <a:r>
              <a:rPr sz="900" spc="5">
                <a:latin typeface="Calibri"/>
                <a:cs typeface="Calibri"/>
              </a:rPr>
              <a:t>о</a:t>
            </a:r>
            <a:r>
              <a:rPr sz="900">
                <a:latin typeface="Calibri"/>
                <a:cs typeface="Calibri"/>
              </a:rPr>
              <a:t>в</a:t>
            </a:r>
            <a:r>
              <a:rPr sz="900" spc="-5">
                <a:latin typeface="Calibri"/>
                <a:cs typeface="Calibri"/>
              </a:rPr>
              <a:t>етн</a:t>
            </a:r>
            <a:r>
              <a:rPr sz="900">
                <a:latin typeface="Calibri"/>
                <a:cs typeface="Calibri"/>
              </a:rPr>
              <a:t>ик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по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в</a:t>
            </a:r>
            <a:r>
              <a:rPr sz="900" spc="5">
                <a:latin typeface="Calibri"/>
                <a:cs typeface="Calibri"/>
              </a:rPr>
              <a:t>о</a:t>
            </a:r>
            <a:r>
              <a:rPr sz="900">
                <a:latin typeface="Calibri"/>
                <a:cs typeface="Calibri"/>
              </a:rPr>
              <a:t>спи</a:t>
            </a:r>
            <a:r>
              <a:rPr sz="900" spc="-5">
                <a:latin typeface="Calibri"/>
                <a:cs typeface="Calibri"/>
              </a:rPr>
              <a:t>тан</a:t>
            </a:r>
            <a:r>
              <a:rPr sz="900" spc="-10">
                <a:latin typeface="Calibri"/>
                <a:cs typeface="Calibri"/>
              </a:rPr>
              <a:t>и</a:t>
            </a:r>
            <a:r>
              <a:rPr sz="900">
                <a:latin typeface="Calibri"/>
                <a:cs typeface="Calibri"/>
              </a:rPr>
              <a:t>ю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900" spc="-5">
                <a:latin typeface="Calibri"/>
                <a:cs typeface="Calibri"/>
              </a:rPr>
              <a:t>Штаб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воспитательной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работы</a:t>
            </a:r>
            <a:endParaRPr sz="900">
              <a:latin typeface="Calibri"/>
              <a:cs typeface="Calibri"/>
            </a:endParaRPr>
          </a:p>
          <a:p>
            <a:pPr marL="241300" marR="523875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900">
                <a:latin typeface="Calibri"/>
                <a:cs typeface="Calibri"/>
              </a:rPr>
              <a:t>Единые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подходы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к </a:t>
            </a:r>
            <a:r>
              <a:rPr sz="900" spc="-5">
                <a:latin typeface="Calibri"/>
                <a:cs typeface="Calibri"/>
              </a:rPr>
              <a:t>работе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с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родительским </a:t>
            </a:r>
            <a:r>
              <a:rPr sz="900" spc="-19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сообществом</a:t>
            </a:r>
            <a:endParaRPr sz="900">
              <a:latin typeface="Calibri"/>
              <a:cs typeface="Calibri"/>
            </a:endParaRPr>
          </a:p>
          <a:p>
            <a:pPr marL="241300" marR="501015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900">
                <a:latin typeface="Calibri"/>
                <a:cs typeface="Calibri"/>
              </a:rPr>
              <a:t>Комната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детских инициатив/ученического </a:t>
            </a:r>
            <a:r>
              <a:rPr sz="900" spc="-19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самоуправления</a:t>
            </a:r>
            <a:endParaRPr sz="900">
              <a:latin typeface="Calibri"/>
              <a:cs typeface="Calibri"/>
            </a:endParaRPr>
          </a:p>
          <a:p>
            <a:pPr marL="241300" marR="334645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900" spc="-5">
                <a:latin typeface="Calibri"/>
                <a:cs typeface="Calibri"/>
              </a:rPr>
              <a:t>Г</a:t>
            </a:r>
            <a:r>
              <a:rPr sz="900">
                <a:latin typeface="Calibri"/>
                <a:cs typeface="Calibri"/>
              </a:rPr>
              <a:t>осуда</a:t>
            </a:r>
            <a:r>
              <a:rPr sz="900" spc="-5">
                <a:latin typeface="Calibri"/>
                <a:cs typeface="Calibri"/>
              </a:rPr>
              <a:t>р</a:t>
            </a:r>
            <a:r>
              <a:rPr sz="900">
                <a:latin typeface="Calibri"/>
                <a:cs typeface="Calibri"/>
              </a:rPr>
              <a:t>с</a:t>
            </a:r>
            <a:r>
              <a:rPr sz="900" spc="-5">
                <a:latin typeface="Calibri"/>
                <a:cs typeface="Calibri"/>
              </a:rPr>
              <a:t>тве</a:t>
            </a:r>
            <a:r>
              <a:rPr sz="900">
                <a:latin typeface="Calibri"/>
                <a:cs typeface="Calibri"/>
              </a:rPr>
              <a:t>н</a:t>
            </a:r>
            <a:r>
              <a:rPr sz="900" spc="-5">
                <a:latin typeface="Calibri"/>
                <a:cs typeface="Calibri"/>
              </a:rPr>
              <a:t>н</a:t>
            </a:r>
            <a:r>
              <a:rPr sz="900">
                <a:latin typeface="Calibri"/>
                <a:cs typeface="Calibri"/>
              </a:rPr>
              <a:t>ая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симв</a:t>
            </a:r>
            <a:r>
              <a:rPr sz="900" spc="5">
                <a:latin typeface="Calibri"/>
                <a:cs typeface="Calibri"/>
              </a:rPr>
              <a:t>о</a:t>
            </a:r>
            <a:r>
              <a:rPr sz="900" spc="-5">
                <a:latin typeface="Calibri"/>
                <a:cs typeface="Calibri"/>
              </a:rPr>
              <a:t>л</a:t>
            </a:r>
            <a:r>
              <a:rPr sz="900">
                <a:latin typeface="Calibri"/>
                <a:cs typeface="Calibri"/>
              </a:rPr>
              <a:t>ика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(флаг,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г</a:t>
            </a:r>
            <a:r>
              <a:rPr sz="900" spc="-5">
                <a:latin typeface="Calibri"/>
                <a:cs typeface="Calibri"/>
              </a:rPr>
              <a:t>ер</a:t>
            </a:r>
            <a:r>
              <a:rPr sz="900">
                <a:latin typeface="Calibri"/>
                <a:cs typeface="Calibri"/>
              </a:rPr>
              <a:t>б, г</a:t>
            </a:r>
            <a:r>
              <a:rPr sz="900" spc="5">
                <a:latin typeface="Calibri"/>
                <a:cs typeface="Calibri"/>
              </a:rPr>
              <a:t>и</a:t>
            </a:r>
            <a:r>
              <a:rPr sz="900">
                <a:latin typeface="Calibri"/>
                <a:cs typeface="Calibri"/>
              </a:rPr>
              <a:t>м</a:t>
            </a:r>
            <a:r>
              <a:rPr sz="900" spc="10">
                <a:latin typeface="Calibri"/>
                <a:cs typeface="Calibri"/>
              </a:rPr>
              <a:t>н</a:t>
            </a:r>
            <a:r>
              <a:rPr sz="900">
                <a:latin typeface="Calibri"/>
                <a:cs typeface="Calibri"/>
              </a:rPr>
              <a:t>)  </a:t>
            </a:r>
            <a:r>
              <a:rPr sz="900" spc="-5">
                <a:latin typeface="Calibri"/>
                <a:cs typeface="Calibri"/>
              </a:rPr>
              <a:t>(официальные церемонии </a:t>
            </a:r>
            <a:r>
              <a:rPr sz="900">
                <a:latin typeface="Calibri"/>
                <a:cs typeface="Calibri"/>
              </a:rPr>
              <a:t>и </a:t>
            </a:r>
            <a:r>
              <a:rPr sz="900" spc="-5">
                <a:latin typeface="Calibri"/>
                <a:cs typeface="Calibri"/>
              </a:rPr>
              <a:t>торжественные </a:t>
            </a:r>
            <a:r>
              <a:rPr sz="90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мероприятия)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900" spc="-5">
                <a:latin typeface="Calibri"/>
                <a:cs typeface="Calibri"/>
              </a:rPr>
              <a:t>Ученическое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самоуправление</a:t>
            </a:r>
            <a:endParaRPr sz="9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900" spc="-5">
                <a:latin typeface="Calibri"/>
                <a:cs typeface="Calibri"/>
              </a:rPr>
              <a:t>Детские </a:t>
            </a:r>
            <a:r>
              <a:rPr sz="900">
                <a:latin typeface="Calibri"/>
                <a:cs typeface="Calibri"/>
              </a:rPr>
              <a:t>и </a:t>
            </a:r>
            <a:r>
              <a:rPr sz="900" spc="-5">
                <a:latin typeface="Calibri"/>
                <a:cs typeface="Calibri"/>
              </a:rPr>
              <a:t>молодежные общественные объединения </a:t>
            </a:r>
            <a:r>
              <a:rPr sz="900" spc="-19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(РДШ,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«Юнармия»,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«Большая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перемена», «Орлята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>
                <a:latin typeface="Calibri"/>
                <a:cs typeface="Calibri"/>
              </a:rPr>
              <a:t>России»)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6761" y="2560065"/>
            <a:ext cx="255397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241300"/>
              </a:tabLst>
            </a:pPr>
            <a:r>
              <a:rPr sz="900" spc="-5">
                <a:latin typeface="Calibri"/>
                <a:cs typeface="Calibri"/>
              </a:rPr>
              <a:t>Программы краеведения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и</a:t>
            </a:r>
            <a:r>
              <a:rPr sz="900" spc="-5">
                <a:latin typeface="Calibri"/>
                <a:cs typeface="Calibri"/>
              </a:rPr>
              <a:t> школьного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туризма</a:t>
            </a:r>
            <a:endParaRPr sz="900">
              <a:latin typeface="Calibri"/>
              <a:cs typeface="Calibri"/>
            </a:endParaRPr>
          </a:p>
          <a:p>
            <a:pPr marL="241300" marR="207010" indent="-228600">
              <a:lnSpc>
                <a:spcPct val="100000"/>
              </a:lnSpc>
              <a:buAutoNum type="arabicPeriod" startAt="10"/>
              <a:tabLst>
                <a:tab pos="241300"/>
              </a:tabLst>
            </a:pPr>
            <a:r>
              <a:rPr sz="900" spc="-5">
                <a:latin typeface="Calibri"/>
                <a:cs typeface="Calibri"/>
              </a:rPr>
              <a:t>Повышение квалификации педагогических </a:t>
            </a:r>
            <a:r>
              <a:rPr sz="900" spc="-19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работников</a:t>
            </a:r>
            <a:r>
              <a:rPr sz="900" spc="-4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в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сфере воспитания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10"/>
              <a:tabLst>
                <a:tab pos="241300"/>
              </a:tabLst>
            </a:pPr>
            <a:r>
              <a:rPr sz="900" spc="-5">
                <a:latin typeface="Calibri"/>
                <a:cs typeface="Calibri"/>
              </a:rPr>
              <a:t>Подходы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к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оценке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качества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ВР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10"/>
              <a:tabLst>
                <a:tab pos="241300"/>
              </a:tabLst>
            </a:pPr>
            <a:r>
              <a:rPr sz="900" spc="-5">
                <a:latin typeface="Calibri"/>
                <a:cs typeface="Calibri"/>
              </a:rPr>
              <a:t>Волонтёрское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движение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01261" y="4121658"/>
            <a:ext cx="289750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213995" indent="-2286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Единые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инструменты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мониторинга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здоровья </a:t>
            </a:r>
            <a:r>
              <a:rPr sz="1000" spc="-2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обучающихся</a:t>
            </a:r>
            <a:endParaRPr sz="1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Единые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рекомендации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по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здоровьесбережению </a:t>
            </a:r>
            <a:r>
              <a:rPr sz="1000" spc="-2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в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школе,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в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том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числе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при занятиях</a:t>
            </a:r>
            <a:r>
              <a:rPr sz="1000" spc="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за ПК</a:t>
            </a:r>
            <a:endParaRPr sz="1000">
              <a:latin typeface="Calibri"/>
              <a:cs typeface="Calibri"/>
            </a:endParaRPr>
          </a:p>
          <a:p>
            <a:pPr marL="241300" marR="80645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Психогигиенические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 психопрофилактические </a:t>
            </a:r>
            <a:r>
              <a:rPr sz="1000" spc="-2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мероприятия,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ограничение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использования 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мобильных</a:t>
            </a:r>
            <a:r>
              <a:rPr sz="1000" spc="3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телефонов</a:t>
            </a:r>
            <a:endParaRPr sz="1000">
              <a:latin typeface="Calibri"/>
              <a:cs typeface="Calibri"/>
            </a:endParaRPr>
          </a:p>
          <a:p>
            <a:pPr marL="241300" marR="160020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Профилактика</a:t>
            </a:r>
            <a:r>
              <a:rPr sz="1000" spc="-3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употребления</a:t>
            </a:r>
            <a:r>
              <a:rPr sz="1000" spc="3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ПАВ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(наркотики, </a:t>
            </a:r>
            <a:r>
              <a:rPr sz="1000" spc="-2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алкоголь, табак)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Популяризация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выполнения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норм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ГТО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Медицинское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сопровождение,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вакцинация</a:t>
            </a:r>
            <a:endParaRPr sz="1000">
              <a:latin typeface="Calibri"/>
              <a:cs typeface="Calibri"/>
            </a:endParaRPr>
          </a:p>
          <a:p>
            <a:pPr marL="241300" marR="163830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1000" spc="-10">
                <a:latin typeface="Calibri"/>
                <a:cs typeface="Calibri"/>
              </a:rPr>
              <a:t>Летний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оздоровительный</a:t>
            </a:r>
            <a:r>
              <a:rPr sz="1000" spc="3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лагерь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(в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том</a:t>
            </a:r>
            <a:r>
              <a:rPr sz="1000" spc="-5">
                <a:latin typeface="Calibri"/>
                <a:cs typeface="Calibri"/>
              </a:rPr>
              <a:t> числе </a:t>
            </a:r>
            <a:r>
              <a:rPr sz="1000" spc="-21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тематические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смены)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01261" y="6103111"/>
            <a:ext cx="30924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665"/>
              </a:tabLst>
            </a:pPr>
            <a:r>
              <a:rPr sz="1000" spc="-5">
                <a:latin typeface="Calibri"/>
                <a:cs typeface="Calibri"/>
              </a:rPr>
              <a:t>8.	Доступность</a:t>
            </a:r>
            <a:r>
              <a:rPr sz="1000" spc="3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спортивной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инфраструктуры</a:t>
            </a:r>
            <a:r>
              <a:rPr sz="1000" spc="-2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для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семей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5">
                <a:latin typeface="Calibri"/>
                <a:cs typeface="Calibri"/>
              </a:rPr>
              <a:t>с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детьми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(во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внеклассное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время)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01261" y="6408216"/>
            <a:ext cx="27851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AutoNum type="arabicPeriod" startAt="9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Школьные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спортивные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команды</a:t>
            </a:r>
            <a:endParaRPr sz="1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AutoNum type="arabicPeriod" startAt="9"/>
              <a:tabLst>
                <a:tab pos="241300"/>
              </a:tabLst>
            </a:pPr>
            <a:r>
              <a:rPr sz="1000" spc="-5">
                <a:latin typeface="Calibri"/>
                <a:cs typeface="Calibri"/>
              </a:rPr>
              <a:t>Горячее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питание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(единое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меню,</a:t>
            </a:r>
            <a:r>
              <a:rPr sz="1000" spc="2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родительский </a:t>
            </a:r>
            <a:r>
              <a:rPr sz="1000" spc="-2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контроль)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82032" y="1425321"/>
            <a:ext cx="21723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latin typeface="Calibri"/>
                <a:cs typeface="Calibri"/>
              </a:rPr>
              <a:t>совместно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с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колледжами,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вузами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5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Психологическое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</a:t>
            </a:r>
            <a:r>
              <a:rPr sz="1000" spc="-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тьюторское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5">
                <a:latin typeface="Calibri"/>
                <a:cs typeface="Calibri"/>
              </a:rPr>
              <a:t>сопровождение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выбора</a:t>
            </a:r>
            <a:r>
              <a:rPr sz="1000" spc="-3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профессии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6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Вовлечение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семьи</a:t>
            </a:r>
            <a:r>
              <a:rPr sz="1000" spc="-5">
                <a:latin typeface="Calibri"/>
                <a:cs typeface="Calibri"/>
              </a:rPr>
              <a:t> в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5">
                <a:latin typeface="Calibri"/>
                <a:cs typeface="Calibri"/>
              </a:rPr>
              <a:t>профориентационный процесс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56632" y="358267"/>
            <a:ext cx="250317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marR="699135" indent="-2286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66065"/>
                <a:tab pos="266700"/>
              </a:tabLst>
            </a:pPr>
            <a:r>
              <a:rPr sz="1000" spc="-10">
                <a:latin typeface="Calibri"/>
                <a:cs typeface="Calibri"/>
              </a:rPr>
              <a:t>Система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профпроб в</a:t>
            </a:r>
            <a:r>
              <a:rPr sz="1000" spc="-2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разных </a:t>
            </a:r>
            <a:r>
              <a:rPr sz="1000" spc="-2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профессиях</a:t>
            </a:r>
            <a:endParaRPr sz="1000">
              <a:latin typeface="Calibri"/>
              <a:cs typeface="Calibri"/>
            </a:endParaRPr>
          </a:p>
          <a:p>
            <a:pPr marL="266700" marR="243204" indent="-228600">
              <a:lnSpc>
                <a:spcPct val="100000"/>
              </a:lnSpc>
              <a:buAutoNum type="arabicPeriod"/>
              <a:tabLst>
                <a:tab pos="266065"/>
                <a:tab pos="266700"/>
              </a:tabLst>
            </a:pPr>
            <a:r>
              <a:rPr sz="1000" spc="-10">
                <a:latin typeface="Calibri"/>
                <a:cs typeface="Calibri"/>
              </a:rPr>
              <a:t>Тематические</a:t>
            </a:r>
            <a:r>
              <a:rPr sz="1000" spc="2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экскурсии</a:t>
            </a:r>
            <a:r>
              <a:rPr sz="1000" spc="-2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события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с </a:t>
            </a:r>
            <a:r>
              <a:rPr sz="1000" spc="-2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участием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профессиональных</a:t>
            </a:r>
            <a:endParaRPr sz="10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</a:pPr>
            <a:r>
              <a:rPr sz="1000" spc="-5">
                <a:latin typeface="Calibri"/>
                <a:cs typeface="Calibri"/>
              </a:rPr>
              <a:t>сообществ,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бизнеса</a:t>
            </a:r>
            <a:endParaRPr sz="100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buAutoNum type="arabicPeriod" startAt="3"/>
              <a:tabLst>
                <a:tab pos="266065"/>
                <a:tab pos="266700"/>
              </a:tabLst>
            </a:pPr>
            <a:r>
              <a:rPr sz="1000" spc="-5">
                <a:latin typeface="Calibri"/>
                <a:cs typeface="Calibri"/>
              </a:rPr>
              <a:t>Программа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«Билет в</a:t>
            </a:r>
            <a:r>
              <a:rPr sz="1000" spc="-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будущее»</a:t>
            </a:r>
            <a:endParaRPr sz="100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buAutoNum type="arabicPeriod" startAt="3"/>
              <a:tabLst>
                <a:tab pos="266065"/>
                <a:tab pos="266700"/>
              </a:tabLst>
            </a:pPr>
            <a:r>
              <a:rPr sz="1000" spc="-10">
                <a:latin typeface="Calibri"/>
                <a:cs typeface="Calibri"/>
              </a:rPr>
              <a:t>Сетевые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программы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профориентации</a:t>
            </a:r>
            <a:r>
              <a:rPr sz="1000" spc="50">
                <a:latin typeface="Calibri"/>
                <a:cs typeface="Calibri"/>
              </a:rPr>
              <a:t> </a:t>
            </a:r>
            <a:r>
              <a:rPr sz="1350" spc="-7" baseline="-12345">
                <a:latin typeface="Calibri"/>
                <a:cs typeface="Calibri"/>
              </a:rPr>
              <a:t>7.</a:t>
            </a:r>
            <a:endParaRPr sz="1350" baseline="-12345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38033" y="1587500"/>
            <a:ext cx="189166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>
                <a:latin typeface="Calibri"/>
                <a:cs typeface="Calibri"/>
              </a:rPr>
              <a:t>использования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мобильных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телефонов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09180" y="1998979"/>
            <a:ext cx="1836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241935"/>
              </a:tabLst>
            </a:pPr>
            <a:r>
              <a:rPr sz="900">
                <a:latin typeface="Calibri"/>
                <a:cs typeface="Calibri"/>
              </a:rPr>
              <a:t>Комп</a:t>
            </a:r>
            <a:r>
              <a:rPr sz="900" spc="-5">
                <a:latin typeface="Calibri"/>
                <a:cs typeface="Calibri"/>
              </a:rPr>
              <a:t>ле</a:t>
            </a:r>
            <a:r>
              <a:rPr sz="900">
                <a:latin typeface="Calibri"/>
                <a:cs typeface="Calibri"/>
              </a:rPr>
              <a:t>ксная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б</a:t>
            </a:r>
            <a:r>
              <a:rPr sz="900" spc="-5">
                <a:latin typeface="Calibri"/>
                <a:cs typeface="Calibri"/>
              </a:rPr>
              <a:t>е</a:t>
            </a:r>
            <a:r>
              <a:rPr sz="900">
                <a:latin typeface="Calibri"/>
                <a:cs typeface="Calibri"/>
              </a:rPr>
              <a:t>зопас</a:t>
            </a:r>
            <a:r>
              <a:rPr sz="900" spc="-15">
                <a:latin typeface="Calibri"/>
                <a:cs typeface="Calibri"/>
              </a:rPr>
              <a:t>н</a:t>
            </a:r>
            <a:r>
              <a:rPr sz="900">
                <a:latin typeface="Calibri"/>
                <a:cs typeface="Calibri"/>
              </a:rPr>
              <a:t>о</a:t>
            </a:r>
            <a:r>
              <a:rPr sz="900" spc="-10">
                <a:latin typeface="Calibri"/>
                <a:cs typeface="Calibri"/>
              </a:rPr>
              <a:t>с</a:t>
            </a:r>
            <a:r>
              <a:rPr sz="900" spc="-5">
                <a:latin typeface="Calibri"/>
                <a:cs typeface="Calibri"/>
              </a:rPr>
              <a:t>ть</a:t>
            </a:r>
            <a:endParaRPr sz="9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AutoNum type="arabicPeriod" startAt="10"/>
              <a:tabLst>
                <a:tab pos="241935"/>
              </a:tabLst>
            </a:pPr>
            <a:r>
              <a:rPr sz="900" spc="-5">
                <a:latin typeface="Calibri"/>
                <a:cs typeface="Calibri"/>
              </a:rPr>
              <a:t>Единые</a:t>
            </a:r>
            <a:r>
              <a:rPr sz="900" spc="-4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подходы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к</a:t>
            </a:r>
            <a:r>
              <a:rPr sz="900" spc="-5">
                <a:latin typeface="Calibri"/>
                <a:cs typeface="Calibri"/>
              </a:rPr>
              <a:t> штатному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spc="-5">
                <a:latin typeface="Calibri"/>
                <a:cs typeface="Calibri"/>
              </a:rPr>
              <a:t>расписанию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spc="-5">
                <a:latin typeface="Calibri"/>
                <a:cs typeface="Calibri"/>
              </a:rPr>
              <a:t>(количество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административного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38033" y="2547873"/>
            <a:ext cx="156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>
                <a:latin typeface="Calibri"/>
                <a:cs typeface="Calibri"/>
              </a:rPr>
              <a:t>персонала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на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контингент,</a:t>
            </a:r>
            <a:r>
              <a:rPr sz="900" spc="-4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узкие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09180" y="2685034"/>
            <a:ext cx="1492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900" spc="-5">
                <a:latin typeface="Calibri"/>
                <a:cs typeface="Calibri"/>
              </a:rPr>
              <a:t>специалисты)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>
                <a:latin typeface="Calibri"/>
                <a:cs typeface="Calibri"/>
              </a:rPr>
              <a:t>12.</a:t>
            </a:r>
            <a:r>
              <a:rPr sz="900" spc="434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Библиотека/Медиацентр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39736" y="4203013"/>
            <a:ext cx="1638935" cy="261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Школа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полного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дня: </a:t>
            </a:r>
            <a:r>
              <a:rPr sz="1000" spc="-5">
                <a:latin typeface="Calibri"/>
                <a:cs typeface="Calibri"/>
              </a:rPr>
              <a:t> внеурочная</a:t>
            </a:r>
            <a:r>
              <a:rPr sz="1000" spc="-5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деятельность </a:t>
            </a:r>
            <a:r>
              <a:rPr sz="1000" spc="-2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дополнительное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000" spc="-5">
                <a:latin typeface="Calibri"/>
                <a:cs typeface="Calibri"/>
              </a:rPr>
              <a:t>образование</a:t>
            </a:r>
            <a:endParaRPr sz="1000">
              <a:latin typeface="Calibri"/>
              <a:cs typeface="Calibri"/>
            </a:endParaRPr>
          </a:p>
          <a:p>
            <a:pPr marL="241300" marR="116205" indent="-228600">
              <a:lnSpc>
                <a:spcPct val="100000"/>
              </a:lnSpc>
              <a:buAutoNum type="arabicPeriod" startAt="2"/>
              <a:tabLst>
                <a:tab pos="240665"/>
                <a:tab pos="241300"/>
              </a:tabLst>
            </a:pPr>
            <a:r>
              <a:rPr sz="1000" spc="-10">
                <a:latin typeface="Calibri"/>
                <a:cs typeface="Calibri"/>
              </a:rPr>
              <a:t>Система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конкурсов, 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фестивалей,</a:t>
            </a:r>
            <a:r>
              <a:rPr sz="1000" spc="-4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олимпиад, </a:t>
            </a:r>
            <a:r>
              <a:rPr sz="1000" spc="-2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конференций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«Большая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перемена»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/>
                <a:tab pos="241300"/>
              </a:tabLst>
            </a:pPr>
            <a:r>
              <a:rPr sz="1000" spc="-10">
                <a:latin typeface="Calibri"/>
                <a:cs typeface="Calibri"/>
              </a:rPr>
              <a:t>Школьный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хор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Школьный</a:t>
            </a:r>
            <a:r>
              <a:rPr sz="1000" spc="-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театр</a:t>
            </a:r>
            <a:endParaRPr sz="1000">
              <a:latin typeface="Calibri"/>
              <a:cs typeface="Calibri"/>
            </a:endParaRPr>
          </a:p>
          <a:p>
            <a:pPr marL="241300" marR="36830" indent="-228600">
              <a:lnSpc>
                <a:spcPct val="100000"/>
              </a:lnSpc>
              <a:buAutoNum type="arabicPeriod" startAt="2"/>
              <a:tabLst>
                <a:tab pos="240665"/>
                <a:tab pos="241300"/>
              </a:tabLst>
            </a:pPr>
            <a:r>
              <a:rPr sz="1000" spc="-10">
                <a:latin typeface="Calibri"/>
                <a:cs typeface="Calibri"/>
              </a:rPr>
              <a:t>Ш</a:t>
            </a:r>
            <a:r>
              <a:rPr sz="1000" spc="-5">
                <a:latin typeface="Calibri"/>
                <a:cs typeface="Calibri"/>
              </a:rPr>
              <a:t>ко</a:t>
            </a:r>
            <a:r>
              <a:rPr sz="1000" spc="-10">
                <a:latin typeface="Calibri"/>
                <a:cs typeface="Calibri"/>
              </a:rPr>
              <a:t>л</a:t>
            </a:r>
            <a:r>
              <a:rPr sz="1000" spc="-5">
                <a:latin typeface="Calibri"/>
                <a:cs typeface="Calibri"/>
              </a:rPr>
              <a:t>ь</a:t>
            </a:r>
            <a:r>
              <a:rPr sz="1000" spc="-10">
                <a:latin typeface="Calibri"/>
                <a:cs typeface="Calibri"/>
              </a:rPr>
              <a:t>ны</a:t>
            </a:r>
            <a:r>
              <a:rPr sz="1000" spc="-5">
                <a:latin typeface="Calibri"/>
                <a:cs typeface="Calibri"/>
              </a:rPr>
              <a:t>й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м</a:t>
            </a:r>
            <a:r>
              <a:rPr sz="1000" spc="-5">
                <a:latin typeface="Calibri"/>
                <a:cs typeface="Calibri"/>
              </a:rPr>
              <a:t>уз</a:t>
            </a:r>
            <a:r>
              <a:rPr sz="1000" spc="-10">
                <a:latin typeface="Calibri"/>
                <a:cs typeface="Calibri"/>
              </a:rPr>
              <a:t>ы</a:t>
            </a:r>
            <a:r>
              <a:rPr sz="1000">
                <a:latin typeface="Calibri"/>
                <a:cs typeface="Calibri"/>
              </a:rPr>
              <a:t>к</a:t>
            </a:r>
            <a:r>
              <a:rPr sz="1000" spc="-5">
                <a:latin typeface="Calibri"/>
                <a:cs typeface="Calibri"/>
              </a:rPr>
              <a:t>аль</a:t>
            </a:r>
            <a:r>
              <a:rPr sz="1000" spc="-15">
                <a:latin typeface="Calibri"/>
                <a:cs typeface="Calibri"/>
              </a:rPr>
              <a:t>н</a:t>
            </a:r>
            <a:r>
              <a:rPr sz="1000" spc="-10">
                <a:latin typeface="Calibri"/>
                <a:cs typeface="Calibri"/>
              </a:rPr>
              <a:t>ы</a:t>
            </a:r>
            <a:r>
              <a:rPr sz="1000" spc="-5">
                <a:latin typeface="Calibri"/>
                <a:cs typeface="Calibri"/>
              </a:rPr>
              <a:t>й  коллектив</a:t>
            </a:r>
            <a:endParaRPr sz="1000">
              <a:latin typeface="Calibri"/>
              <a:cs typeface="Calibri"/>
            </a:endParaRPr>
          </a:p>
          <a:p>
            <a:pPr marL="241300" marR="125730" indent="-228600">
              <a:lnSpc>
                <a:spcPct val="100000"/>
              </a:lnSpc>
              <a:buAutoNum type="arabicPeriod" startAt="2"/>
              <a:tabLst>
                <a:tab pos="240665"/>
                <a:tab pos="241300"/>
              </a:tabLst>
            </a:pPr>
            <a:r>
              <a:rPr sz="1000" spc="-10">
                <a:latin typeface="Calibri"/>
                <a:cs typeface="Calibri"/>
              </a:rPr>
              <a:t>Ш</a:t>
            </a:r>
            <a:r>
              <a:rPr sz="1000" spc="-5">
                <a:latin typeface="Calibri"/>
                <a:cs typeface="Calibri"/>
              </a:rPr>
              <a:t>ко</a:t>
            </a:r>
            <a:r>
              <a:rPr sz="1000" spc="-10">
                <a:latin typeface="Calibri"/>
                <a:cs typeface="Calibri"/>
              </a:rPr>
              <a:t>л</a:t>
            </a:r>
            <a:r>
              <a:rPr sz="1000" spc="-5">
                <a:latin typeface="Calibri"/>
                <a:cs typeface="Calibri"/>
              </a:rPr>
              <a:t>ь</a:t>
            </a:r>
            <a:r>
              <a:rPr sz="1000" spc="-10">
                <a:latin typeface="Calibri"/>
                <a:cs typeface="Calibri"/>
              </a:rPr>
              <a:t>ны</a:t>
            </a:r>
            <a:r>
              <a:rPr sz="1000" spc="-5">
                <a:latin typeface="Calibri"/>
                <a:cs typeface="Calibri"/>
              </a:rPr>
              <a:t>й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пре</a:t>
            </a:r>
            <a:r>
              <a:rPr sz="1000" spc="-10">
                <a:latin typeface="Calibri"/>
                <a:cs typeface="Calibri"/>
              </a:rPr>
              <a:t>с</a:t>
            </a:r>
            <a:r>
              <a:rPr sz="1000" spc="-5">
                <a:latin typeface="Calibri"/>
                <a:cs typeface="Calibri"/>
              </a:rPr>
              <a:t>с</a:t>
            </a:r>
            <a:r>
              <a:rPr sz="1000" spc="-10">
                <a:latin typeface="Calibri"/>
                <a:cs typeface="Calibri"/>
              </a:rPr>
              <a:t>-</a:t>
            </a:r>
            <a:r>
              <a:rPr sz="1000" spc="-5">
                <a:latin typeface="Calibri"/>
                <a:cs typeface="Calibri"/>
              </a:rPr>
              <a:t>ц</a:t>
            </a:r>
            <a:r>
              <a:rPr sz="1000" spc="-10">
                <a:latin typeface="Calibri"/>
                <a:cs typeface="Calibri"/>
              </a:rPr>
              <a:t>ентр  </a:t>
            </a:r>
            <a:r>
              <a:rPr sz="1000" spc="-5">
                <a:latin typeface="Calibri"/>
                <a:cs typeface="Calibri"/>
              </a:rPr>
              <a:t>(телевидение,</a:t>
            </a:r>
            <a:r>
              <a:rPr sz="1000" spc="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газета, 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журнал)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Школьный</a:t>
            </a:r>
            <a:r>
              <a:rPr sz="1000" spc="-2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музей</a:t>
            </a:r>
            <a:r>
              <a:rPr sz="1000" spc="-2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10">
                <a:latin typeface="Calibri"/>
                <a:cs typeface="Calibri"/>
              </a:rPr>
              <a:t>музейная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педагогика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377696" y="2514473"/>
            <a:ext cx="7778750" cy="1751964"/>
            <a:chOff x="1377696" y="2514473"/>
            <a:chExt cx="7778750" cy="1751964"/>
          </a:xfrm>
        </p:grpSpPr>
        <p:sp>
          <p:nvSpPr>
            <p:cNvPr id="34" name="object 34"/>
            <p:cNvSpPr/>
            <p:nvPr/>
          </p:nvSpPr>
          <p:spPr>
            <a:xfrm>
              <a:off x="1672590" y="2529078"/>
              <a:ext cx="7232650" cy="1722755"/>
            </a:xfrm>
            <a:custGeom>
              <a:rect l="l" t="t" r="r" b="b"/>
              <a:pathLst>
                <a:path w="7232650" h="1722754">
                  <a:moveTo>
                    <a:pt x="0" y="1117092"/>
                  </a:moveTo>
                  <a:lnTo>
                    <a:pt x="0" y="1260602"/>
                  </a:lnTo>
                </a:path>
                <a:path w="7232650" h="1722754">
                  <a:moveTo>
                    <a:pt x="3381756" y="1395984"/>
                  </a:moveTo>
                  <a:lnTo>
                    <a:pt x="3381756" y="1616710"/>
                  </a:lnTo>
                </a:path>
                <a:path w="7232650" h="1722754">
                  <a:moveTo>
                    <a:pt x="6152388" y="1402080"/>
                  </a:moveTo>
                  <a:lnTo>
                    <a:pt x="6152388" y="1722628"/>
                  </a:lnTo>
                </a:path>
                <a:path w="7232650" h="1722754">
                  <a:moveTo>
                    <a:pt x="1903476" y="469392"/>
                  </a:moveTo>
                  <a:lnTo>
                    <a:pt x="1903476" y="685419"/>
                  </a:lnTo>
                </a:path>
                <a:path w="7232650" h="1722754">
                  <a:moveTo>
                    <a:pt x="4783836" y="361188"/>
                  </a:moveTo>
                  <a:lnTo>
                    <a:pt x="4783836" y="541147"/>
                  </a:lnTo>
                </a:path>
                <a:path w="7232650" h="1722754">
                  <a:moveTo>
                    <a:pt x="7231380" y="0"/>
                  </a:moveTo>
                  <a:lnTo>
                    <a:pt x="7232269" y="395986"/>
                  </a:lnTo>
                </a:path>
              </a:pathLst>
            </a:custGeom>
            <a:ln w="28956">
              <a:solidFill>
                <a:srgbClr val="5597D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377696" y="2586228"/>
              <a:ext cx="586740" cy="58826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457461" y="3752503"/>
              <a:ext cx="438377" cy="4078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8695943" y="3707892"/>
              <a:ext cx="460248" cy="46177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6175248" y="3662172"/>
              <a:ext cx="566927" cy="5669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870624" y="2978826"/>
              <a:ext cx="383691" cy="36948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7536180" y="2828544"/>
              <a:ext cx="530351" cy="530351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038860" y="920877"/>
            <a:ext cx="9315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>
                <a:solidFill>
                  <a:srgbClr val="008000"/>
                </a:solidFill>
                <a:latin typeface="Arial"/>
                <a:cs typeface="Arial"/>
              </a:rPr>
              <a:t>Базовый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38860" y="1073277"/>
            <a:ext cx="865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5">
                <a:solidFill>
                  <a:srgbClr val="008000"/>
                </a:solidFill>
                <a:latin typeface="Arial"/>
                <a:cs typeface="Arial"/>
              </a:rPr>
              <a:t>у</a:t>
            </a:r>
            <a:r>
              <a:rPr sz="1600" b="1" spc="-5">
                <a:solidFill>
                  <a:srgbClr val="008000"/>
                </a:solidFill>
                <a:latin typeface="Arial"/>
                <a:cs typeface="Arial"/>
              </a:rPr>
              <a:t>р</a:t>
            </a:r>
            <a:r>
              <a:rPr sz="1600" b="1" spc="-15">
                <a:solidFill>
                  <a:srgbClr val="008000"/>
                </a:solidFill>
                <a:latin typeface="Arial"/>
                <a:cs typeface="Arial"/>
              </a:rPr>
              <a:t>о</a:t>
            </a:r>
            <a:r>
              <a:rPr sz="1600" b="1" spc="-5">
                <a:solidFill>
                  <a:srgbClr val="008000"/>
                </a:solidFill>
                <a:latin typeface="Arial"/>
                <a:cs typeface="Arial"/>
              </a:rPr>
              <a:t>вень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1"/>
          <a:stretch>
            <a:fillRect/>
          </a:stretch>
        </p:blipFill>
        <p:spPr>
          <a:xfrm>
            <a:off x="402587" y="714723"/>
            <a:ext cx="634439" cy="613881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1118412" y="1515617"/>
            <a:ext cx="854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>
                <a:latin typeface="Microsoft Sans Serif"/>
                <a:cs typeface="Microsoft Sans Serif"/>
              </a:rPr>
              <a:t>Средний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18412" y="1667713"/>
            <a:ext cx="788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>
                <a:latin typeface="Microsoft Sans Serif"/>
                <a:cs typeface="Microsoft Sans Serif"/>
              </a:rPr>
              <a:t>у</a:t>
            </a:r>
            <a:r>
              <a:rPr sz="1600" spc="-10">
                <a:latin typeface="Microsoft Sans Serif"/>
                <a:cs typeface="Microsoft Sans Serif"/>
              </a:rPr>
              <a:t>ровен</a:t>
            </a:r>
            <a:r>
              <a:rPr sz="1600" spc="-5">
                <a:latin typeface="Microsoft Sans Serif"/>
                <a:cs typeface="Microsoft Sans Serif"/>
              </a:rPr>
              <a:t>ь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2"/>
          <a:stretch>
            <a:fillRect/>
          </a:stretch>
        </p:blipFill>
        <p:spPr>
          <a:xfrm>
            <a:off x="422249" y="1307338"/>
            <a:ext cx="700278" cy="61788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118412" y="2061717"/>
            <a:ext cx="773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>
                <a:latin typeface="Microsoft Sans Serif"/>
                <a:cs typeface="Microsoft Sans Serif"/>
              </a:rPr>
              <a:t>По</a:t>
            </a:r>
            <a:r>
              <a:rPr sz="1600" spc="15">
                <a:latin typeface="Microsoft Sans Serif"/>
                <a:cs typeface="Microsoft Sans Serif"/>
              </a:rPr>
              <a:t>л</a:t>
            </a:r>
            <a:r>
              <a:rPr sz="1600" spc="-20">
                <a:latin typeface="Microsoft Sans Serif"/>
                <a:cs typeface="Microsoft Sans Serif"/>
              </a:rPr>
              <a:t>н</a:t>
            </a:r>
            <a:r>
              <a:rPr sz="1600" spc="-5">
                <a:latin typeface="Microsoft Sans Serif"/>
                <a:cs typeface="Microsoft Sans Serif"/>
              </a:rPr>
              <a:t>ый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18412" y="2214117"/>
            <a:ext cx="788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>
                <a:latin typeface="Microsoft Sans Serif"/>
                <a:cs typeface="Microsoft Sans Serif"/>
              </a:rPr>
              <a:t>у</a:t>
            </a:r>
            <a:r>
              <a:rPr sz="1600" spc="-10">
                <a:latin typeface="Microsoft Sans Serif"/>
                <a:cs typeface="Microsoft Sans Serif"/>
              </a:rPr>
              <a:t>ро</a:t>
            </a:r>
            <a:r>
              <a:rPr sz="1600" spc="-5">
                <a:latin typeface="Microsoft Sans Serif"/>
                <a:cs typeface="Microsoft Sans Serif"/>
              </a:rPr>
              <a:t>в</a:t>
            </a:r>
            <a:r>
              <a:rPr sz="1600" spc="-15">
                <a:latin typeface="Microsoft Sans Serif"/>
                <a:cs typeface="Microsoft Sans Serif"/>
              </a:rPr>
              <a:t>ень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22249" y="1853310"/>
            <a:ext cx="8644255" cy="1754505"/>
            <a:chOff x="422249" y="1853310"/>
            <a:chExt cx="8644255" cy="1754505"/>
          </a:xfrm>
        </p:grpSpPr>
        <p:pic>
          <p:nvPicPr>
            <p:cNvPr id="50" name="object 50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422249" y="1853310"/>
              <a:ext cx="700278" cy="61788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8904731" y="3445763"/>
              <a:ext cx="161544" cy="16154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1823572" y="6468871"/>
            <a:ext cx="1460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>
                <a:solidFill>
                  <a:srgbClr val="808080"/>
                </a:solidFill>
                <a:latin typeface="Microsoft Sans Serif"/>
                <a:cs typeface="Microsoft Sans Serif"/>
              </a:rPr>
              <a:t>5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586721" y="4171315"/>
            <a:ext cx="1653539" cy="261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28955" indent="-2286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Е</a:t>
            </a:r>
            <a:r>
              <a:rPr sz="1000" spc="-10">
                <a:latin typeface="Calibri"/>
                <a:cs typeface="Calibri"/>
              </a:rPr>
              <a:t>д</a:t>
            </a:r>
            <a:r>
              <a:rPr sz="1000" spc="-5">
                <a:latin typeface="Calibri"/>
                <a:cs typeface="Calibri"/>
              </a:rPr>
              <a:t>и</a:t>
            </a:r>
            <a:r>
              <a:rPr sz="1000" spc="-10">
                <a:latin typeface="Calibri"/>
                <a:cs typeface="Calibri"/>
              </a:rPr>
              <a:t>н</a:t>
            </a:r>
            <a:r>
              <a:rPr sz="1000" spc="-5">
                <a:latin typeface="Calibri"/>
                <a:cs typeface="Calibri"/>
              </a:rPr>
              <a:t>ое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15">
                <a:latin typeface="Calibri"/>
                <a:cs typeface="Calibri"/>
              </a:rPr>
              <a:t>ш</a:t>
            </a:r>
            <a:r>
              <a:rPr sz="1000" spc="-10">
                <a:latin typeface="Calibri"/>
                <a:cs typeface="Calibri"/>
              </a:rPr>
              <a:t>тат</a:t>
            </a:r>
            <a:r>
              <a:rPr sz="1000" spc="-15">
                <a:latin typeface="Calibri"/>
                <a:cs typeface="Calibri"/>
              </a:rPr>
              <a:t>н</a:t>
            </a:r>
            <a:r>
              <a:rPr sz="1000" spc="-5">
                <a:latin typeface="Calibri"/>
                <a:cs typeface="Calibri"/>
              </a:rPr>
              <a:t>ое  расписание.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Развитие</a:t>
            </a:r>
            <a:r>
              <a:rPr sz="1000" spc="-3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и</a:t>
            </a:r>
            <a:r>
              <a:rPr sz="1000" spc="-3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повышение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5">
                <a:latin typeface="Calibri"/>
                <a:cs typeface="Calibri"/>
              </a:rPr>
              <a:t>квалификации.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3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Школьная</a:t>
            </a:r>
            <a:r>
              <a:rPr sz="1000" spc="-2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команда.</a:t>
            </a:r>
            <a:endParaRPr sz="1000">
              <a:latin typeface="Calibri"/>
              <a:cs typeface="Calibri"/>
            </a:endParaRPr>
          </a:p>
          <a:p>
            <a:pPr marL="241300" marR="537845" indent="-228600">
              <a:lnSpc>
                <a:spcPct val="100000"/>
              </a:lnSpc>
              <a:buAutoNum type="arabicPeriod" startAt="3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Методическое 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сопров</a:t>
            </a:r>
            <a:r>
              <a:rPr sz="1000">
                <a:latin typeface="Calibri"/>
                <a:cs typeface="Calibri"/>
              </a:rPr>
              <a:t>о</a:t>
            </a:r>
            <a:r>
              <a:rPr sz="1000" spc="-5">
                <a:latin typeface="Calibri"/>
                <a:cs typeface="Calibri"/>
              </a:rPr>
              <a:t>ж</a:t>
            </a:r>
            <a:r>
              <a:rPr sz="1000" spc="-15">
                <a:latin typeface="Calibri"/>
                <a:cs typeface="Calibri"/>
              </a:rPr>
              <a:t>д</a:t>
            </a:r>
            <a:r>
              <a:rPr sz="1000" spc="-10">
                <a:latin typeface="Calibri"/>
                <a:cs typeface="Calibri"/>
              </a:rPr>
              <a:t>ен</a:t>
            </a:r>
            <a:r>
              <a:rPr sz="1000" spc="-5">
                <a:latin typeface="Calibri"/>
                <a:cs typeface="Calibri"/>
              </a:rPr>
              <a:t>ие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5">
                <a:latin typeface="Calibri"/>
                <a:cs typeface="Calibri"/>
              </a:rPr>
              <a:t>педагогического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состава.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5"/>
              <a:tabLst>
                <a:tab pos="240665"/>
                <a:tab pos="241300"/>
              </a:tabLst>
            </a:pPr>
            <a:r>
              <a:rPr sz="1000" spc="-10">
                <a:latin typeface="Calibri"/>
                <a:cs typeface="Calibri"/>
              </a:rPr>
              <a:t>Система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наставничества.</a:t>
            </a:r>
            <a:endParaRPr sz="1000">
              <a:latin typeface="Calibri"/>
              <a:cs typeface="Calibri"/>
            </a:endParaRPr>
          </a:p>
          <a:p>
            <a:pPr marL="241300" marR="140335" indent="-228600">
              <a:lnSpc>
                <a:spcPct val="100000"/>
              </a:lnSpc>
              <a:buAutoNum type="arabicPeriod" startAt="5"/>
              <a:tabLst>
                <a:tab pos="240665"/>
                <a:tab pos="241300"/>
              </a:tabLst>
            </a:pPr>
            <a:r>
              <a:rPr sz="1000" spc="-5">
                <a:latin typeface="Calibri"/>
                <a:cs typeface="Calibri"/>
              </a:rPr>
              <a:t>Участие педагогов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в </a:t>
            </a:r>
            <a:r>
              <a:rPr sz="100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конкурсном</a:t>
            </a:r>
            <a:r>
              <a:rPr sz="1000" spc="-3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движении.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5"/>
              <a:tabLst>
                <a:tab pos="240665"/>
                <a:tab pos="241300"/>
              </a:tabLst>
            </a:pPr>
            <a:r>
              <a:rPr sz="1000" spc="-10">
                <a:latin typeface="Calibri"/>
                <a:cs typeface="Calibri"/>
              </a:rPr>
              <a:t>Единый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реестр</a:t>
            </a:r>
            <a:endParaRPr sz="1000">
              <a:latin typeface="Calibri"/>
              <a:cs typeface="Calibri"/>
            </a:endParaRPr>
          </a:p>
          <a:p>
            <a:pPr marL="241300" marR="363220">
              <a:lnSpc>
                <a:spcPct val="100000"/>
              </a:lnSpc>
              <a:spcBef>
                <a:spcPts val="5"/>
              </a:spcBef>
            </a:pPr>
            <a:r>
              <a:rPr sz="1000" spc="-5">
                <a:latin typeface="Calibri"/>
                <a:cs typeface="Calibri"/>
              </a:rPr>
              <a:t>профес</a:t>
            </a:r>
            <a:r>
              <a:rPr sz="1000" spc="-10">
                <a:latin typeface="Calibri"/>
                <a:cs typeface="Calibri"/>
              </a:rPr>
              <a:t>с</a:t>
            </a:r>
            <a:r>
              <a:rPr sz="1000" spc="-5">
                <a:latin typeface="Calibri"/>
                <a:cs typeface="Calibri"/>
              </a:rPr>
              <a:t>ио</a:t>
            </a:r>
            <a:r>
              <a:rPr sz="1000" spc="-10">
                <a:latin typeface="Calibri"/>
                <a:cs typeface="Calibri"/>
              </a:rPr>
              <a:t>н</a:t>
            </a:r>
            <a:r>
              <a:rPr sz="1000" spc="-5">
                <a:latin typeface="Calibri"/>
                <a:cs typeface="Calibri"/>
              </a:rPr>
              <a:t>аль</a:t>
            </a:r>
            <a:r>
              <a:rPr sz="1000" spc="-15">
                <a:latin typeface="Calibri"/>
                <a:cs typeface="Calibri"/>
              </a:rPr>
              <a:t>н</a:t>
            </a:r>
            <a:r>
              <a:rPr sz="1000" spc="-10">
                <a:latin typeface="Calibri"/>
                <a:cs typeface="Calibri"/>
              </a:rPr>
              <a:t>ы</a:t>
            </a:r>
            <a:r>
              <a:rPr sz="1000" spc="-5">
                <a:latin typeface="Calibri"/>
                <a:cs typeface="Calibri"/>
              </a:rPr>
              <a:t>х  конкурсов</a:t>
            </a:r>
            <a:endParaRPr sz="1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AutoNum type="arabicPeriod" startAt="8"/>
              <a:tabLst>
                <a:tab pos="240665"/>
                <a:tab pos="241300"/>
              </a:tabLst>
            </a:pPr>
            <a:r>
              <a:rPr sz="1000" spc="-10">
                <a:latin typeface="Calibri"/>
                <a:cs typeface="Calibri"/>
              </a:rPr>
              <a:t>Система </a:t>
            </a:r>
            <a:r>
              <a:rPr sz="1000" spc="-5">
                <a:latin typeface="Calibri"/>
                <a:cs typeface="Calibri"/>
              </a:rPr>
              <a:t>материального и </a:t>
            </a:r>
            <a:r>
              <a:rPr sz="1000" spc="-21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нематериального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5">
                <a:latin typeface="Calibri"/>
                <a:cs typeface="Calibri"/>
              </a:rPr>
              <a:t>стимулирования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793605" y="3666871"/>
            <a:ext cx="824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ЧИТЕЛЬ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05740" y="3410711"/>
            <a:ext cx="11146790" cy="789940"/>
            <a:chOff x="205740" y="3410711"/>
            <a:chExt cx="11146790" cy="789940"/>
          </a:xfrm>
        </p:grpSpPr>
        <p:sp>
          <p:nvSpPr>
            <p:cNvPr id="56" name="object 56"/>
            <p:cNvSpPr/>
            <p:nvPr/>
          </p:nvSpPr>
          <p:spPr>
            <a:xfrm flipH="1">
              <a:off x="10272521" y="4005833"/>
              <a:ext cx="0" cy="180340"/>
            </a:xfrm>
            <a:custGeom>
              <a:rect l="l" t="t" r="r" b="b"/>
              <a:pathLst>
                <a:path h="180339">
                  <a:moveTo>
                    <a:pt x="0" y="0"/>
                  </a:moveTo>
                  <a:lnTo>
                    <a:pt x="0" y="179959"/>
                  </a:lnTo>
                </a:path>
              </a:pathLst>
            </a:custGeom>
            <a:ln w="28956">
              <a:solidFill>
                <a:srgbClr val="5597D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205740" y="3445763"/>
              <a:ext cx="163068" cy="16154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11189208" y="3410711"/>
              <a:ext cx="163068" cy="161543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9946893" y="2859404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>
                <a:latin typeface="Webdings"/>
                <a:cs typeface="Webdings"/>
              </a:rPr>
              <a:t></a:t>
            </a:r>
            <a:endParaRPr sz="3600">
              <a:latin typeface="Webdings"/>
              <a:cs typeface="Webding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640314" y="2844799"/>
            <a:ext cx="1121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95"/>
              </a:spcBef>
            </a:pP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ШКОЛ</a:t>
            </a:r>
            <a:r>
              <a:rPr sz="1600" b="1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1600" b="1" spc="-5">
                <a:solidFill>
                  <a:srgbClr val="001F5F"/>
                </a:solidFill>
                <a:latin typeface="Calibri"/>
                <a:cs typeface="Calibri"/>
              </a:rPr>
              <a:t>НЫЙ  КЛИМАТ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0128504" y="2673857"/>
            <a:ext cx="1781810" cy="933450"/>
            <a:chOff x="10128504" y="2673857"/>
            <a:chExt cx="1781810" cy="933450"/>
          </a:xfrm>
        </p:grpSpPr>
        <p:sp>
          <p:nvSpPr>
            <p:cNvPr id="62" name="object 62"/>
            <p:cNvSpPr/>
            <p:nvPr/>
          </p:nvSpPr>
          <p:spPr>
            <a:xfrm flipH="1">
              <a:off x="11136630" y="2673857"/>
              <a:ext cx="0" cy="180340"/>
            </a:xfrm>
            <a:custGeom>
              <a:rect l="l" t="t" r="r" b="b"/>
              <a:pathLst>
                <a:path h="180339">
                  <a:moveTo>
                    <a:pt x="0" y="0"/>
                  </a:moveTo>
                  <a:lnTo>
                    <a:pt x="0" y="179958"/>
                  </a:lnTo>
                </a:path>
              </a:pathLst>
            </a:custGeom>
            <a:ln w="28956">
              <a:solidFill>
                <a:srgbClr val="5597D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128504" y="3445763"/>
              <a:ext cx="163068" cy="16154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1746992" y="3445763"/>
              <a:ext cx="163067" cy="161544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11099038" y="3654678"/>
            <a:ext cx="4324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>
                <a:latin typeface="Webdings"/>
                <a:cs typeface="Webdings"/>
              </a:rPr>
              <a:t></a:t>
            </a:r>
            <a:endParaRPr sz="3200">
              <a:latin typeface="Webdings"/>
              <a:cs typeface="Webding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409180" y="215645"/>
            <a:ext cx="21729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22885" indent="-229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/>
                <a:tab pos="241935"/>
              </a:tabLst>
            </a:pPr>
            <a:r>
              <a:rPr sz="900" spc="-5">
                <a:latin typeface="Calibri"/>
                <a:cs typeface="Calibri"/>
              </a:rPr>
              <a:t>Трансформируемое зонированное </a:t>
            </a:r>
            <a:r>
              <a:rPr sz="900" spc="-19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пространство, архитектурная </a:t>
            </a:r>
            <a:r>
              <a:rPr sz="90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доступность</a:t>
            </a:r>
            <a:endParaRPr sz="9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300"/>
                <a:tab pos="241935"/>
              </a:tabLst>
            </a:pPr>
            <a:r>
              <a:rPr sz="900">
                <a:latin typeface="Calibri"/>
                <a:cs typeface="Calibri"/>
              </a:rPr>
              <a:t>ЦОС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(поддержка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всех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активностей)</a:t>
            </a:r>
            <a:endParaRPr sz="9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300"/>
                <a:tab pos="241935"/>
              </a:tabLst>
            </a:pPr>
            <a:r>
              <a:rPr sz="900">
                <a:latin typeface="Calibri"/>
                <a:cs typeface="Calibri"/>
              </a:rPr>
              <a:t>Кванто</a:t>
            </a:r>
            <a:r>
              <a:rPr sz="900" spc="-5">
                <a:latin typeface="Calibri"/>
                <a:cs typeface="Calibri"/>
              </a:rPr>
              <a:t>р</a:t>
            </a:r>
            <a:r>
              <a:rPr sz="900">
                <a:latin typeface="Calibri"/>
                <a:cs typeface="Calibri"/>
              </a:rPr>
              <a:t>иум</a:t>
            </a:r>
            <a:r>
              <a:rPr sz="900" spc="-5">
                <a:latin typeface="Calibri"/>
                <a:cs typeface="Calibri"/>
              </a:rPr>
              <a:t>/</a:t>
            </a:r>
            <a:r>
              <a:rPr sz="900" spc="5">
                <a:latin typeface="Calibri"/>
                <a:cs typeface="Calibri"/>
              </a:rPr>
              <a:t>Т</a:t>
            </a:r>
            <a:r>
              <a:rPr sz="900">
                <a:latin typeface="Calibri"/>
                <a:cs typeface="Calibri"/>
              </a:rPr>
              <a:t>очка</a:t>
            </a:r>
            <a:r>
              <a:rPr sz="900" spc="-5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р</a:t>
            </a:r>
            <a:r>
              <a:rPr sz="900">
                <a:latin typeface="Calibri"/>
                <a:cs typeface="Calibri"/>
              </a:rPr>
              <a:t>ос</a:t>
            </a:r>
            <a:r>
              <a:rPr sz="900" spc="-5">
                <a:latin typeface="Calibri"/>
                <a:cs typeface="Calibri"/>
              </a:rPr>
              <a:t>та</a:t>
            </a:r>
            <a:endParaRPr sz="9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300"/>
                <a:tab pos="241935"/>
              </a:tabLst>
            </a:pPr>
            <a:r>
              <a:rPr sz="900" spc="-5">
                <a:latin typeface="Calibri"/>
                <a:cs typeface="Calibri"/>
              </a:rPr>
              <a:t>Сцена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(театр,</a:t>
            </a:r>
            <a:r>
              <a:rPr sz="900" spc="1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конференция,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 spc="-60">
                <a:latin typeface="Calibri"/>
                <a:cs typeface="Calibri"/>
              </a:rPr>
              <a:t>фестивал</a:t>
            </a:r>
            <a:r>
              <a:rPr sz="1350" spc="-89" baseline="3086">
                <a:latin typeface="Calibri"/>
                <a:cs typeface="Calibri"/>
              </a:rPr>
              <a:t>3</a:t>
            </a:r>
            <a:r>
              <a:rPr sz="900" spc="-60">
                <a:latin typeface="Calibri"/>
                <a:cs typeface="Calibri"/>
              </a:rPr>
              <a:t>ь</a:t>
            </a:r>
            <a:r>
              <a:rPr sz="1350" spc="-89" baseline="3086">
                <a:latin typeface="Calibri"/>
                <a:cs typeface="Calibri"/>
              </a:rPr>
              <a:t>.</a:t>
            </a:r>
            <a:r>
              <a:rPr sz="900" spc="-60"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300"/>
                <a:tab pos="241935"/>
              </a:tabLst>
            </a:pPr>
            <a:r>
              <a:rPr sz="900" spc="-5">
                <a:latin typeface="Calibri"/>
                <a:cs typeface="Calibri"/>
              </a:rPr>
              <a:t>Спортивная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инфраструктура</a:t>
            </a:r>
            <a:endParaRPr sz="900">
              <a:latin typeface="Calibri"/>
              <a:cs typeface="Calibri"/>
            </a:endParaRPr>
          </a:p>
          <a:p>
            <a:pPr marL="241300" marR="768985" indent="-229235">
              <a:lnSpc>
                <a:spcPct val="100000"/>
              </a:lnSpc>
              <a:buAutoNum type="arabicPeriod"/>
              <a:tabLst>
                <a:tab pos="241300"/>
                <a:tab pos="241935"/>
              </a:tabLst>
            </a:pPr>
            <a:r>
              <a:rPr sz="900" spc="-5">
                <a:latin typeface="Calibri"/>
                <a:cs typeface="Calibri"/>
              </a:rPr>
              <a:t>Школьное </a:t>
            </a:r>
            <a:r>
              <a:rPr sz="900">
                <a:latin typeface="Calibri"/>
                <a:cs typeface="Calibri"/>
              </a:rPr>
              <a:t>кафе 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Школьный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сад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(огород)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1300"/>
              </a:tabLst>
            </a:pPr>
            <a:r>
              <a:rPr sz="900" spc="-5">
                <a:latin typeface="Calibri"/>
                <a:cs typeface="Calibri"/>
              </a:rPr>
              <a:t>8.	«Белый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интернет»,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ограничение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409180" y="1724659"/>
            <a:ext cx="2153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  <a:tabLst>
                <a:tab pos="241300"/>
                <a:tab pos="2052955"/>
              </a:tabLst>
            </a:pPr>
            <a:r>
              <a:rPr sz="900" spc="-5">
                <a:latin typeface="Calibri"/>
                <a:cs typeface="Calibri"/>
              </a:rPr>
              <a:t>9</a:t>
            </a:r>
            <a:r>
              <a:rPr sz="900">
                <a:latin typeface="Calibri"/>
                <a:cs typeface="Calibri"/>
              </a:rPr>
              <a:t>.	</a:t>
            </a:r>
            <a:r>
              <a:rPr sz="900" spc="-5">
                <a:latin typeface="Calibri"/>
                <a:cs typeface="Calibri"/>
              </a:rPr>
              <a:t>Г</a:t>
            </a:r>
            <a:r>
              <a:rPr sz="900">
                <a:latin typeface="Calibri"/>
                <a:cs typeface="Calibri"/>
              </a:rPr>
              <a:t>осуда</a:t>
            </a:r>
            <a:r>
              <a:rPr sz="900" spc="-5">
                <a:latin typeface="Calibri"/>
                <a:cs typeface="Calibri"/>
              </a:rPr>
              <a:t>р</a:t>
            </a:r>
            <a:r>
              <a:rPr sz="900">
                <a:latin typeface="Calibri"/>
                <a:cs typeface="Calibri"/>
              </a:rPr>
              <a:t>с</a:t>
            </a:r>
            <a:r>
              <a:rPr sz="900" spc="-5">
                <a:latin typeface="Calibri"/>
                <a:cs typeface="Calibri"/>
              </a:rPr>
              <a:t>тве</a:t>
            </a:r>
            <a:r>
              <a:rPr sz="900">
                <a:latin typeface="Calibri"/>
                <a:cs typeface="Calibri"/>
              </a:rPr>
              <a:t>н</a:t>
            </a:r>
            <a:r>
              <a:rPr sz="900" spc="-5">
                <a:latin typeface="Calibri"/>
                <a:cs typeface="Calibri"/>
              </a:rPr>
              <a:t>н</a:t>
            </a:r>
            <a:r>
              <a:rPr sz="900" spc="5">
                <a:latin typeface="Calibri"/>
                <a:cs typeface="Calibri"/>
              </a:rPr>
              <a:t>о</a:t>
            </a:r>
            <a:r>
              <a:rPr sz="900">
                <a:latin typeface="Calibri"/>
                <a:cs typeface="Calibri"/>
              </a:rPr>
              <a:t>-о</a:t>
            </a:r>
            <a:r>
              <a:rPr sz="900" spc="-15">
                <a:latin typeface="Calibri"/>
                <a:cs typeface="Calibri"/>
              </a:rPr>
              <a:t>б</a:t>
            </a:r>
            <a:r>
              <a:rPr sz="900">
                <a:latin typeface="Calibri"/>
                <a:cs typeface="Calibri"/>
              </a:rPr>
              <a:t>щ</a:t>
            </a:r>
            <a:r>
              <a:rPr sz="900" spc="-10">
                <a:latin typeface="Calibri"/>
                <a:cs typeface="Calibri"/>
              </a:rPr>
              <a:t>е</a:t>
            </a:r>
            <a:r>
              <a:rPr sz="900">
                <a:latin typeface="Calibri"/>
                <a:cs typeface="Calibri"/>
              </a:rPr>
              <a:t>с</a:t>
            </a:r>
            <a:r>
              <a:rPr sz="900" spc="-5">
                <a:latin typeface="Calibri"/>
                <a:cs typeface="Calibri"/>
              </a:rPr>
              <a:t>тве</a:t>
            </a:r>
            <a:r>
              <a:rPr sz="900">
                <a:latin typeface="Calibri"/>
                <a:cs typeface="Calibri"/>
              </a:rPr>
              <a:t>н</a:t>
            </a:r>
            <a:r>
              <a:rPr sz="900" spc="-5">
                <a:latin typeface="Calibri"/>
                <a:cs typeface="Calibri"/>
              </a:rPr>
              <a:t>н</a:t>
            </a:r>
            <a:r>
              <a:rPr sz="900" spc="-10">
                <a:latin typeface="Calibri"/>
                <a:cs typeface="Calibri"/>
              </a:rPr>
              <a:t>о</a:t>
            </a:r>
            <a:r>
              <a:rPr sz="900">
                <a:latin typeface="Calibri"/>
                <a:cs typeface="Calibri"/>
              </a:rPr>
              <a:t>е	</a:t>
            </a:r>
            <a:r>
              <a:rPr sz="1350" spc="-7" baseline="3086">
                <a:latin typeface="Calibri"/>
                <a:cs typeface="Calibri"/>
              </a:rPr>
              <a:t>6.  </a:t>
            </a:r>
            <a:r>
              <a:rPr sz="900" spc="-5">
                <a:latin typeface="Calibri"/>
                <a:cs typeface="Calibri"/>
              </a:rPr>
              <a:t>управление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449816" y="70231"/>
            <a:ext cx="269875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937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/>
                <a:tab pos="241300"/>
              </a:tabLst>
            </a:pPr>
            <a:r>
              <a:rPr sz="900" spc="-5">
                <a:latin typeface="Calibri"/>
                <a:cs typeface="Calibri"/>
              </a:rPr>
              <a:t>Психологический </a:t>
            </a:r>
            <a:r>
              <a:rPr sz="900">
                <a:latin typeface="Calibri"/>
                <a:cs typeface="Calibri"/>
              </a:rPr>
              <a:t>комфорт </a:t>
            </a:r>
            <a:r>
              <a:rPr sz="900" spc="-5">
                <a:latin typeface="Calibri"/>
                <a:cs typeface="Calibri"/>
              </a:rPr>
              <a:t>для всех («социально- </a:t>
            </a:r>
            <a:r>
              <a:rPr sz="900" spc="-19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педагогическая служба» (психолог, логопед, </a:t>
            </a:r>
            <a:r>
              <a:rPr sz="90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дефектолог,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медсестра).</a:t>
            </a:r>
            <a:endParaRPr sz="900">
              <a:latin typeface="Calibri"/>
              <a:cs typeface="Calibri"/>
            </a:endParaRPr>
          </a:p>
          <a:p>
            <a:pPr marL="241300" marR="255904" indent="-228600">
              <a:lnSpc>
                <a:spcPct val="100000"/>
              </a:lnSpc>
              <a:buAutoNum type="arabicPeriod"/>
              <a:tabLst>
                <a:tab pos="240665"/>
                <a:tab pos="241300"/>
              </a:tabLst>
            </a:pPr>
            <a:r>
              <a:rPr sz="900" spc="-5">
                <a:latin typeface="Calibri"/>
                <a:cs typeface="Calibri"/>
              </a:rPr>
              <a:t>Кабинет педагога-психолога для проведения </a:t>
            </a:r>
            <a:r>
              <a:rPr sz="900" spc="-19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коррекционно-развивающих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занятий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и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spc="-5">
                <a:latin typeface="Calibri"/>
                <a:cs typeface="Calibri"/>
              </a:rPr>
              <a:t>проведения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консультаций.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spc="-5">
                <a:latin typeface="Calibri"/>
                <a:cs typeface="Calibri"/>
              </a:rPr>
              <a:t>Антибуллинговые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программы.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0665"/>
                <a:tab pos="241300"/>
              </a:tabLst>
            </a:pPr>
            <a:r>
              <a:rPr sz="900">
                <a:latin typeface="Calibri"/>
                <a:cs typeface="Calibri"/>
              </a:rPr>
              <a:t>Зона</a:t>
            </a:r>
            <a:r>
              <a:rPr sz="900" spc="-4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отдыха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(школа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полного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дня).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0665"/>
                <a:tab pos="241300"/>
              </a:tabLst>
            </a:pPr>
            <a:r>
              <a:rPr sz="900">
                <a:latin typeface="Calibri"/>
                <a:cs typeface="Calibri"/>
              </a:rPr>
              <a:t>Создание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«Центра здоровья»</a:t>
            </a:r>
            <a:r>
              <a:rPr sz="900" spc="-4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(бассейн;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spc="-5">
                <a:latin typeface="Calibri"/>
                <a:cs typeface="Calibri"/>
              </a:rPr>
              <a:t>танцевальные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классы;</a:t>
            </a:r>
            <a:r>
              <a:rPr sz="900" spc="-4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соляная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пещера;</a:t>
            </a:r>
            <a:r>
              <a:rPr sz="900" spc="21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кабинет</a:t>
            </a:r>
            <a:endParaRPr sz="900">
              <a:latin typeface="Calibri"/>
              <a:cs typeface="Calibri"/>
            </a:endParaRPr>
          </a:p>
          <a:p>
            <a:pPr marL="241300" marR="43815">
              <a:lnSpc>
                <a:spcPct val="100000"/>
              </a:lnSpc>
            </a:pPr>
            <a:r>
              <a:rPr sz="900" spc="-5">
                <a:latin typeface="Calibri"/>
                <a:cs typeface="Calibri"/>
              </a:rPr>
              <a:t>«Наш организм» (изучение </a:t>
            </a:r>
            <a:r>
              <a:rPr sz="900">
                <a:latin typeface="Calibri"/>
                <a:cs typeface="Calibri"/>
              </a:rPr>
              <a:t>питания); </a:t>
            </a:r>
            <a:r>
              <a:rPr sz="900" spc="-5">
                <a:latin typeface="Calibri"/>
                <a:cs typeface="Calibri"/>
              </a:rPr>
              <a:t>скалодром; </a:t>
            </a:r>
            <a:r>
              <a:rPr sz="900" spc="-19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интерактивная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комната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(комната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тишины).</a:t>
            </a:r>
            <a:endParaRPr sz="900">
              <a:latin typeface="Calibri"/>
              <a:cs typeface="Calibri"/>
            </a:endParaRPr>
          </a:p>
          <a:p>
            <a:pPr marL="241300" marR="320675">
              <a:lnSpc>
                <a:spcPct val="100000"/>
              </a:lnSpc>
            </a:pPr>
            <a:r>
              <a:rPr sz="900" spc="-5">
                <a:latin typeface="Calibri"/>
                <a:cs typeface="Calibri"/>
              </a:rPr>
              <a:t>Эмоциональная поддержка </a:t>
            </a:r>
            <a:r>
              <a:rPr sz="900">
                <a:latin typeface="Calibri"/>
                <a:cs typeface="Calibri"/>
              </a:rPr>
              <a:t>в </a:t>
            </a:r>
            <a:r>
              <a:rPr sz="900" spc="-5">
                <a:latin typeface="Calibri"/>
                <a:cs typeface="Calibri"/>
              </a:rPr>
              <a:t>период сдачи </a:t>
            </a:r>
            <a:r>
              <a:rPr sz="900" spc="-19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экзаменов.</a:t>
            </a:r>
            <a:endParaRPr sz="900">
              <a:latin typeface="Calibri"/>
              <a:cs typeface="Calibri"/>
            </a:endParaRPr>
          </a:p>
          <a:p>
            <a:pPr marL="241300" marR="480695" indent="-228600">
              <a:lnSpc>
                <a:spcPct val="100000"/>
              </a:lnSpc>
              <a:tabLst>
                <a:tab pos="240665"/>
              </a:tabLst>
            </a:pPr>
            <a:r>
              <a:rPr sz="900" spc="-5">
                <a:latin typeface="Calibri"/>
                <a:cs typeface="Calibri"/>
              </a:rPr>
              <a:t>7.	Креативные пространства (специальные </a:t>
            </a:r>
            <a:r>
              <a:rPr sz="900" spc="-19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наставники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организуют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spc="-5">
                <a:latin typeface="Calibri"/>
                <a:cs typeface="Calibri"/>
              </a:rPr>
              <a:t>конкурсы/фестивали/конференции,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привлекают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к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>
                <a:latin typeface="Calibri"/>
                <a:cs typeface="Calibri"/>
              </a:rPr>
              <a:t>подобной</a:t>
            </a:r>
            <a:r>
              <a:rPr sz="900" spc="-5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деятельности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учеников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).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1627" y="47244"/>
            <a:ext cx="492252" cy="5394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3366" y="146050"/>
            <a:ext cx="6320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5">
                <a:solidFill>
                  <a:srgbClr val="031B83"/>
                </a:solidFill>
                <a:latin typeface="Verdana"/>
                <a:cs typeface="Verdana"/>
              </a:rPr>
              <a:t>Знание:</a:t>
            </a:r>
            <a:r>
              <a:rPr sz="2400" spc="20">
                <a:solidFill>
                  <a:srgbClr val="031B83"/>
                </a:solidFill>
                <a:latin typeface="Verdana"/>
                <a:cs typeface="Verdana"/>
              </a:rPr>
              <a:t> </a:t>
            </a:r>
            <a:r>
              <a:rPr sz="2400" spc="35">
                <a:solidFill>
                  <a:srgbClr val="031B83"/>
                </a:solidFill>
                <a:latin typeface="Verdana"/>
                <a:cs typeface="Verdana"/>
              </a:rPr>
              <a:t>качество</a:t>
            </a:r>
            <a:r>
              <a:rPr sz="2400" spc="25">
                <a:solidFill>
                  <a:srgbClr val="031B83"/>
                </a:solidFill>
                <a:latin typeface="Verdana"/>
                <a:cs typeface="Verdana"/>
              </a:rPr>
              <a:t> </a:t>
            </a:r>
            <a:r>
              <a:rPr sz="2400">
                <a:solidFill>
                  <a:srgbClr val="031B83"/>
                </a:solidFill>
                <a:latin typeface="Verdana"/>
                <a:cs typeface="Verdana"/>
              </a:rPr>
              <a:t>и</a:t>
            </a:r>
            <a:r>
              <a:rPr sz="2400" spc="65">
                <a:solidFill>
                  <a:srgbClr val="031B83"/>
                </a:solidFill>
                <a:latin typeface="Verdana"/>
                <a:cs typeface="Verdana"/>
              </a:rPr>
              <a:t> </a:t>
            </a:r>
            <a:r>
              <a:rPr sz="2400" spc="40">
                <a:solidFill>
                  <a:srgbClr val="031B83"/>
                </a:solidFill>
                <a:latin typeface="Verdana"/>
                <a:cs typeface="Verdana"/>
              </a:rPr>
              <a:t>объективность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658" y="817879"/>
            <a:ext cx="4093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Критерии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65">
                <a:solidFill>
                  <a:srgbClr val="031B83"/>
                </a:solidFill>
                <a:latin typeface="Tahoma"/>
                <a:cs typeface="Tahoma"/>
              </a:rPr>
              <a:t>единого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образовательного пространства </a:t>
            </a:r>
            <a:r>
              <a:rPr sz="1200" spc="-36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(разрабатываемые</a:t>
            </a:r>
            <a:r>
              <a:rPr sz="1200" spc="2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200" spc="70">
                <a:solidFill>
                  <a:srgbClr val="031B83"/>
                </a:solidFill>
                <a:latin typeface="Tahoma"/>
                <a:cs typeface="Tahoma"/>
              </a:rPr>
              <a:t>документы)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8205" y="974216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Б</a:t>
            </a:r>
            <a:r>
              <a:rPr sz="1200" b="1" spc="-30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З</a:t>
            </a:r>
            <a:r>
              <a:rPr sz="1200" b="1" spc="-25">
                <a:solidFill>
                  <a:srgbClr val="008000"/>
                </a:solidFill>
                <a:latin typeface="Tahoma"/>
                <a:cs typeface="Tahoma"/>
              </a:rPr>
              <a:t>О</a:t>
            </a: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1200" b="1" spc="-25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1200" b="1">
                <a:solidFill>
                  <a:srgbClr val="008000"/>
                </a:solidFill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9204" y="1257363"/>
            <a:ext cx="11269980" cy="220979"/>
          </a:xfrm>
          <a:custGeom>
            <a:rect l="l" t="t" r="r" b="b"/>
            <a:pathLst>
              <a:path w="11269980" h="220979">
                <a:moveTo>
                  <a:pt x="11269853" y="0"/>
                </a:moveTo>
                <a:lnTo>
                  <a:pt x="0" y="0"/>
                </a:lnTo>
                <a:lnTo>
                  <a:pt x="0" y="220916"/>
                </a:lnTo>
                <a:lnTo>
                  <a:pt x="11269853" y="220916"/>
                </a:lnTo>
                <a:lnTo>
                  <a:pt x="11269853" y="0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06990" y="1044702"/>
            <a:ext cx="617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П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ЛН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Ы</a:t>
            </a:r>
            <a:r>
              <a:rPr sz="1000" b="1" spc="-5">
                <a:solidFill>
                  <a:srgbClr val="031B83"/>
                </a:solidFill>
                <a:latin typeface="Tahoma"/>
                <a:cs typeface="Tahoma"/>
              </a:rPr>
              <a:t>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52358" y="1044702"/>
            <a:ext cx="643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b="1" spc="-25">
                <a:solidFill>
                  <a:srgbClr val="031B83"/>
                </a:solidFill>
                <a:latin typeface="Tahoma"/>
                <a:cs typeface="Tahoma"/>
              </a:rPr>
              <a:t>Р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1000" b="1" spc="-25">
                <a:solidFill>
                  <a:srgbClr val="031B83"/>
                </a:solidFill>
                <a:latin typeface="Tahoma"/>
                <a:cs typeface="Tahoma"/>
              </a:rPr>
              <a:t>Д</a:t>
            </a: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НИ</a:t>
            </a:r>
            <a:r>
              <a:rPr sz="1000" b="1" spc="-5">
                <a:solidFill>
                  <a:srgbClr val="031B83"/>
                </a:solidFill>
                <a:latin typeface="Tahoma"/>
                <a:cs typeface="Tahoma"/>
              </a:rPr>
              <a:t>Й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473183" y="765048"/>
            <a:ext cx="1659889" cy="149860"/>
            <a:chOff x="9473183" y="765048"/>
            <a:chExt cx="1659889" cy="149860"/>
          </a:xfrm>
        </p:grpSpPr>
        <p:sp>
          <p:nvSpPr>
            <p:cNvPr id="10" name="object 10"/>
            <p:cNvSpPr/>
            <p:nvPr/>
          </p:nvSpPr>
          <p:spPr>
            <a:xfrm>
              <a:off x="9473183" y="888492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998707" y="765048"/>
              <a:ext cx="108203" cy="108203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210043" y="765048"/>
            <a:ext cx="1657985" cy="149860"/>
            <a:chOff x="7210043" y="765048"/>
            <a:chExt cx="1657985" cy="149860"/>
          </a:xfrm>
        </p:grpSpPr>
        <p:sp>
          <p:nvSpPr>
            <p:cNvPr id="13" name="object 13"/>
            <p:cNvSpPr/>
            <p:nvPr/>
          </p:nvSpPr>
          <p:spPr>
            <a:xfrm>
              <a:off x="7210043" y="888492"/>
              <a:ext cx="1657985" cy="0"/>
            </a:xfrm>
            <a:custGeom>
              <a:rect l="l" t="t" r="r" b="b"/>
              <a:pathLst>
                <a:path w="1657983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94903" y="765048"/>
              <a:ext cx="108203" cy="10820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945379" y="765048"/>
            <a:ext cx="1659889" cy="149860"/>
            <a:chOff x="4945379" y="765048"/>
            <a:chExt cx="1659889" cy="149860"/>
          </a:xfrm>
        </p:grpSpPr>
        <p:sp>
          <p:nvSpPr>
            <p:cNvPr id="16" name="object 16"/>
            <p:cNvSpPr/>
            <p:nvPr/>
          </p:nvSpPr>
          <p:spPr>
            <a:xfrm>
              <a:off x="4945379" y="888492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945379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30200" y="1513789"/>
            <a:ext cx="3287395" cy="45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49500"/>
              </a:lnSpc>
              <a:spcBef>
                <a:spcPts val="100"/>
              </a:spcBef>
              <a:buClr>
                <a:srgbClr val="031B83"/>
              </a:buClr>
              <a:buSzPct val="147368"/>
              <a:buFont typeface="Wingdings"/>
              <a:buChar char=""/>
              <a:tabLst>
                <a:tab pos="220345"/>
              </a:tabLst>
            </a:pPr>
            <a:r>
              <a:rPr/>
              <a:t>	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Рабочие</a:t>
            </a:r>
            <a:r>
              <a:rPr sz="95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программы</a:t>
            </a:r>
            <a:r>
              <a:rPr sz="95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15">
                <a:solidFill>
                  <a:srgbClr val="031B83"/>
                </a:solidFill>
                <a:latin typeface="Tahoma"/>
                <a:cs typeface="Tahoma"/>
              </a:rPr>
              <a:t>по</a:t>
            </a:r>
            <a:r>
              <a:rPr sz="95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учебным</a:t>
            </a:r>
            <a:r>
              <a:rPr sz="95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предметам,</a:t>
            </a:r>
            <a:r>
              <a:rPr sz="9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1-11</a:t>
            </a:r>
            <a:r>
              <a:rPr sz="95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30">
                <a:solidFill>
                  <a:srgbClr val="031B83"/>
                </a:solidFill>
                <a:latin typeface="Tahoma"/>
                <a:cs typeface="Tahoma"/>
              </a:rPr>
              <a:t>классы </a:t>
            </a:r>
            <a:r>
              <a:rPr sz="950" spc="-28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(+методические</a:t>
            </a:r>
            <a:r>
              <a:rPr sz="95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рекомендации,</a:t>
            </a:r>
            <a:r>
              <a:rPr sz="95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онлайн-конструктор)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200" y="2024075"/>
            <a:ext cx="3468370" cy="45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49600"/>
              </a:lnSpc>
              <a:spcBef>
                <a:spcPts val="100"/>
              </a:spcBef>
              <a:buClr>
                <a:srgbClr val="031B83"/>
              </a:buClr>
              <a:buSzPct val="147368"/>
              <a:buFont typeface="Wingdings"/>
              <a:buChar char=""/>
              <a:tabLst>
                <a:tab pos="220345"/>
              </a:tabLst>
            </a:pPr>
            <a:r>
              <a:rPr/>
              <a:t>	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Рабочие программы </a:t>
            </a:r>
            <a:r>
              <a:rPr sz="950" spc="-15">
                <a:solidFill>
                  <a:srgbClr val="031B83"/>
                </a:solidFill>
                <a:latin typeface="Tahoma"/>
                <a:cs typeface="Tahoma"/>
              </a:rPr>
              <a:t>по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учебным предметам </a:t>
            </a:r>
            <a:r>
              <a:rPr sz="950" spc="-20">
                <a:solidFill>
                  <a:srgbClr val="031B83"/>
                </a:solidFill>
                <a:latin typeface="Tahoma"/>
                <a:cs typeface="Tahoma"/>
              </a:rPr>
              <a:t>для ООО </a:t>
            </a:r>
            <a:r>
              <a:rPr sz="950" spc="-5">
                <a:solidFill>
                  <a:srgbClr val="031B83"/>
                </a:solidFill>
                <a:latin typeface="Tahoma"/>
                <a:cs typeface="Tahoma"/>
              </a:rPr>
              <a:t>и </a:t>
            </a:r>
            <a:r>
              <a:rPr sz="950" spc="-20">
                <a:solidFill>
                  <a:srgbClr val="031B83"/>
                </a:solidFill>
                <a:latin typeface="Tahoma"/>
                <a:cs typeface="Tahoma"/>
              </a:rPr>
              <a:t>СОО </a:t>
            </a:r>
            <a:r>
              <a:rPr sz="950" spc="-28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(+методические</a:t>
            </a:r>
            <a:r>
              <a:rPr sz="9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рекомендации)</a:t>
            </a:r>
            <a:r>
              <a:rPr sz="95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30">
                <a:solidFill>
                  <a:srgbClr val="031B83"/>
                </a:solidFill>
                <a:latin typeface="Tahoma"/>
                <a:cs typeface="Tahoma"/>
              </a:rPr>
              <a:t>(углубленный</a:t>
            </a:r>
            <a:r>
              <a:rPr sz="950" spc="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уровень)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0200" y="2549185"/>
            <a:ext cx="4396740" cy="10312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550"/>
              </a:spcBef>
              <a:buSzPct val="147368"/>
              <a:buFont typeface="Wingdings"/>
              <a:buChar char=""/>
              <a:tabLst>
                <a:tab pos="220345"/>
              </a:tabLst>
            </a:pP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Единое</a:t>
            </a:r>
            <a:r>
              <a:rPr sz="95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календарно-тематическое</a:t>
            </a:r>
            <a:r>
              <a:rPr sz="9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планирование</a:t>
            </a:r>
            <a:endParaRPr sz="950">
              <a:latin typeface="Tahoma"/>
              <a:cs typeface="Tahoma"/>
            </a:endParaRPr>
          </a:p>
          <a:p>
            <a:pPr marL="219710" indent="-207645">
              <a:lnSpc>
                <a:spcPct val="100000"/>
              </a:lnSpc>
              <a:spcBef>
                <a:spcPts val="1165"/>
              </a:spcBef>
              <a:buSzPct val="147368"/>
              <a:buFont typeface="Wingdings"/>
              <a:buChar char=""/>
              <a:tabLst>
                <a:tab pos="220345"/>
              </a:tabLst>
            </a:pP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Рабочие программы</a:t>
            </a:r>
            <a:r>
              <a:rPr sz="95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15">
                <a:solidFill>
                  <a:srgbClr val="031B83"/>
                </a:solidFill>
                <a:latin typeface="Tahoma"/>
                <a:cs typeface="Tahoma"/>
              </a:rPr>
              <a:t>по</a:t>
            </a:r>
            <a:r>
              <a:rPr sz="95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внеурочной</a:t>
            </a:r>
            <a:r>
              <a:rPr sz="9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деятельности</a:t>
            </a:r>
            <a:r>
              <a:rPr sz="95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(+методические</a:t>
            </a:r>
            <a:r>
              <a:rPr sz="9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рекоменда</a:t>
            </a:r>
            <a:endParaRPr sz="95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spcBef>
                <a:spcPts val="1175"/>
              </a:spcBef>
              <a:buSzPct val="147368"/>
              <a:buFont typeface="Wingdings"/>
              <a:buChar char=""/>
              <a:tabLst>
                <a:tab pos="185420"/>
              </a:tabLst>
            </a:pP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Типовое</a:t>
            </a:r>
            <a:r>
              <a:rPr sz="95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положение</a:t>
            </a:r>
            <a:r>
              <a:rPr sz="950" spc="26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15">
                <a:solidFill>
                  <a:srgbClr val="031B83"/>
                </a:solidFill>
                <a:latin typeface="Tahoma"/>
                <a:cs typeface="Tahoma"/>
              </a:rPr>
              <a:t>по</a:t>
            </a:r>
            <a:r>
              <a:rPr sz="95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внутренней</a:t>
            </a:r>
            <a:r>
              <a:rPr sz="95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системе</a:t>
            </a:r>
            <a:r>
              <a:rPr sz="95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оценки</a:t>
            </a:r>
            <a:r>
              <a:rPr sz="95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качества</a:t>
            </a:r>
            <a:r>
              <a:rPr sz="95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30">
                <a:solidFill>
                  <a:srgbClr val="031B83"/>
                </a:solidFill>
                <a:latin typeface="Tahoma"/>
                <a:cs typeface="Tahoma"/>
              </a:rPr>
              <a:t>образования</a:t>
            </a:r>
            <a:endParaRPr sz="950">
              <a:latin typeface="Tahoma"/>
              <a:cs typeface="Tahoma"/>
            </a:endParaRPr>
          </a:p>
          <a:p>
            <a:pPr marL="184785">
              <a:lnSpc>
                <a:spcPct val="100000"/>
              </a:lnSpc>
              <a:spcBef>
                <a:spcPts val="565"/>
              </a:spcBef>
            </a:pPr>
            <a:r>
              <a:rPr sz="950" spc="-30">
                <a:solidFill>
                  <a:srgbClr val="031B83"/>
                </a:solidFill>
                <a:latin typeface="Tahoma"/>
                <a:cs typeface="Tahoma"/>
              </a:rPr>
              <a:t>(+методические</a:t>
            </a:r>
            <a:r>
              <a:rPr sz="95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30">
                <a:solidFill>
                  <a:srgbClr val="031B83"/>
                </a:solidFill>
                <a:latin typeface="Tahoma"/>
                <a:cs typeface="Tahoma"/>
              </a:rPr>
              <a:t>рекомендации)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10391" y="2912305"/>
            <a:ext cx="242570" cy="175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950" spc="-35">
                <a:solidFill>
                  <a:srgbClr val="031B83"/>
                </a:solidFill>
                <a:latin typeface="Tahoma"/>
                <a:cs typeface="Tahoma"/>
              </a:rPr>
              <a:t>ц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ии</a:t>
            </a:r>
            <a:r>
              <a:rPr sz="950" spc="-5">
                <a:solidFill>
                  <a:srgbClr val="031B83"/>
                </a:solidFill>
                <a:latin typeface="Tahoma"/>
                <a:cs typeface="Tahoma"/>
              </a:rPr>
              <a:t>)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 marL="1270">
              <a:lnSpc>
                <a:spcPct val="100000"/>
              </a:lnSpc>
              <a:spcBef>
                <a:spcPts val="900"/>
              </a:spcBef>
            </a:pPr>
            <a:r>
              <a:rPr sz="950" spc="-15">
                <a:solidFill>
                  <a:srgbClr val="031B83"/>
                </a:solidFill>
                <a:latin typeface="Tahoma"/>
                <a:cs typeface="Tahoma"/>
              </a:rPr>
              <a:t>я,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0200" y="3646718"/>
            <a:ext cx="4397375" cy="124904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550"/>
              </a:spcBef>
              <a:buSzPct val="147368"/>
              <a:buFont typeface="Wingdings"/>
              <a:buChar char=""/>
              <a:tabLst>
                <a:tab pos="220345"/>
              </a:tabLst>
            </a:pP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Единые рекомендации</a:t>
            </a:r>
            <a:r>
              <a:rPr sz="95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15">
                <a:solidFill>
                  <a:srgbClr val="031B83"/>
                </a:solidFill>
                <a:latin typeface="Tahoma"/>
                <a:cs typeface="Tahoma"/>
              </a:rPr>
              <a:t>по</a:t>
            </a:r>
            <a:r>
              <a:rPr sz="950" spc="-5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контрольным</a:t>
            </a:r>
            <a:r>
              <a:rPr sz="95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работам</a:t>
            </a:r>
            <a:endParaRPr sz="950">
              <a:latin typeface="Tahoma"/>
              <a:cs typeface="Tahoma"/>
            </a:endParaRPr>
          </a:p>
          <a:p>
            <a:pPr marL="219710" indent="-207645">
              <a:lnSpc>
                <a:spcPct val="100000"/>
              </a:lnSpc>
              <a:spcBef>
                <a:spcPts val="1165"/>
              </a:spcBef>
              <a:buSzPct val="147368"/>
              <a:buFont typeface="Wingdings"/>
              <a:buChar char=""/>
              <a:tabLst>
                <a:tab pos="220345"/>
              </a:tabLst>
            </a:pP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Единая</a:t>
            </a:r>
            <a:r>
              <a:rPr sz="95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линейка</a:t>
            </a:r>
            <a:r>
              <a:rPr sz="95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учебников</a:t>
            </a:r>
            <a:endParaRPr sz="950">
              <a:latin typeface="Tahoma"/>
              <a:cs typeface="Tahoma"/>
            </a:endParaRPr>
          </a:p>
          <a:p>
            <a:pPr marL="184785" marR="5080" indent="-172720">
              <a:lnSpc>
                <a:spcPct val="150000"/>
              </a:lnSpc>
              <a:spcBef>
                <a:spcPts val="605"/>
              </a:spcBef>
              <a:buClr>
                <a:srgbClr val="031B83"/>
              </a:buClr>
              <a:buSzPct val="147368"/>
              <a:buFont typeface="Wingdings"/>
              <a:buChar char=""/>
              <a:tabLst>
                <a:tab pos="220345"/>
              </a:tabLst>
            </a:pPr>
            <a:r>
              <a:rPr/>
              <a:t>	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Методические рекомендации</a:t>
            </a:r>
            <a:r>
              <a:rPr sz="95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15">
                <a:solidFill>
                  <a:srgbClr val="031B83"/>
                </a:solidFill>
                <a:latin typeface="Tahoma"/>
                <a:cs typeface="Tahoma"/>
              </a:rPr>
              <a:t>по</a:t>
            </a:r>
            <a:r>
              <a:rPr sz="95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материально-техническому</a:t>
            </a:r>
            <a:r>
              <a:rPr sz="95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обеспечению </a:t>
            </a:r>
            <a:r>
              <a:rPr sz="95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реализации</a:t>
            </a:r>
            <a:r>
              <a:rPr sz="9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ФГОС</a:t>
            </a:r>
            <a:r>
              <a:rPr sz="95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(наличие</a:t>
            </a:r>
            <a:r>
              <a:rPr sz="9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предметных</a:t>
            </a:r>
            <a:r>
              <a:rPr sz="95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30">
                <a:solidFill>
                  <a:srgbClr val="031B83"/>
                </a:solidFill>
                <a:latin typeface="Tahoma"/>
                <a:cs typeface="Tahoma"/>
              </a:rPr>
              <a:t>классов,</a:t>
            </a:r>
            <a:r>
              <a:rPr sz="95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лабораторного</a:t>
            </a:r>
            <a:r>
              <a:rPr sz="95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30">
                <a:solidFill>
                  <a:srgbClr val="031B83"/>
                </a:solidFill>
                <a:latin typeface="Tahoma"/>
                <a:cs typeface="Tahoma"/>
              </a:rPr>
              <a:t>оборудовани </a:t>
            </a:r>
            <a:r>
              <a:rPr sz="950" spc="-28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мобильных</a:t>
            </a:r>
            <a:r>
              <a:rPr sz="95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30">
                <a:solidFill>
                  <a:srgbClr val="031B83"/>
                </a:solidFill>
                <a:latin typeface="Tahoma"/>
                <a:cs typeface="Tahoma"/>
              </a:rPr>
              <a:t>классов)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0200" y="4945202"/>
            <a:ext cx="4011295" cy="46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50500"/>
              </a:lnSpc>
              <a:spcBef>
                <a:spcPts val="100"/>
              </a:spcBef>
              <a:buClr>
                <a:srgbClr val="031B83"/>
              </a:buClr>
              <a:buSzPct val="147368"/>
              <a:buFont typeface="Wingdings"/>
              <a:buChar char=""/>
              <a:tabLst>
                <a:tab pos="220345"/>
              </a:tabLst>
            </a:pPr>
            <a:r>
              <a:rPr/>
              <a:t>	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Методические рекомендации</a:t>
            </a:r>
            <a:r>
              <a:rPr sz="95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15">
                <a:solidFill>
                  <a:srgbClr val="031B83"/>
                </a:solidFill>
                <a:latin typeface="Tahoma"/>
                <a:cs typeface="Tahoma"/>
              </a:rPr>
              <a:t>по</a:t>
            </a:r>
            <a:r>
              <a:rPr sz="95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реализации</a:t>
            </a:r>
            <a:r>
              <a:rPr sz="95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сетевой</a:t>
            </a:r>
            <a:r>
              <a:rPr sz="95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формы</a:t>
            </a:r>
            <a:r>
              <a:rPr sz="95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обучения </a:t>
            </a:r>
            <a:r>
              <a:rPr sz="950" spc="-28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(методические</a:t>
            </a:r>
            <a:r>
              <a:rPr sz="95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рекомендации)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0200" y="5455716"/>
            <a:ext cx="4347210" cy="46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50500"/>
              </a:lnSpc>
              <a:spcBef>
                <a:spcPts val="100"/>
              </a:spcBef>
              <a:buClr>
                <a:srgbClr val="031B83"/>
              </a:buClr>
              <a:buSzPct val="147368"/>
              <a:buFont typeface="Wingdings"/>
              <a:buChar char=""/>
              <a:tabLst>
                <a:tab pos="220345"/>
              </a:tabLst>
            </a:pPr>
            <a:r>
              <a:rPr/>
              <a:t>	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Методические рекомендации</a:t>
            </a:r>
            <a:r>
              <a:rPr sz="95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15">
                <a:solidFill>
                  <a:srgbClr val="031B83"/>
                </a:solidFill>
                <a:latin typeface="Tahoma"/>
                <a:cs typeface="Tahoma"/>
              </a:rPr>
              <a:t>по</a:t>
            </a:r>
            <a:r>
              <a:rPr sz="95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созданию</a:t>
            </a:r>
            <a:r>
              <a:rPr sz="950" spc="-5">
                <a:solidFill>
                  <a:srgbClr val="031B83"/>
                </a:solidFill>
                <a:latin typeface="Tahoma"/>
                <a:cs typeface="Tahoma"/>
              </a:rPr>
              <a:t> и</a:t>
            </a:r>
            <a:r>
              <a:rPr sz="95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функционированию</a:t>
            </a:r>
            <a:r>
              <a:rPr sz="95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школьного </a:t>
            </a:r>
            <a:r>
              <a:rPr sz="950" spc="-28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библиотечного</a:t>
            </a:r>
            <a:r>
              <a:rPr sz="95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информационного</a:t>
            </a:r>
            <a:r>
              <a:rPr sz="95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центра</a:t>
            </a:r>
            <a:r>
              <a:rPr sz="95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(инфраструктурный</a:t>
            </a:r>
            <a:r>
              <a:rPr sz="950" spc="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50" spc="-25">
                <a:solidFill>
                  <a:srgbClr val="031B83"/>
                </a:solidFill>
                <a:latin typeface="Tahoma"/>
                <a:cs typeface="Tahoma"/>
              </a:rPr>
              <a:t>лист)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33544" y="1536191"/>
            <a:ext cx="2125980" cy="461772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5270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415"/>
              </a:spcBef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0160" algn="ctr">
              <a:lnSpc>
                <a:spcPct val="100000"/>
              </a:lnSpc>
              <a:spcBef>
                <a:spcPts val="1100"/>
              </a:spcBef>
            </a:pP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–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50">
              <a:latin typeface="Tahoma"/>
              <a:cs typeface="Tahoma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Wingdings"/>
              <a:cs typeface="Wingdings"/>
            </a:endParaRPr>
          </a:p>
          <a:p>
            <a:pPr marL="612775" indent="-183515">
              <a:lnSpc>
                <a:spcPct val="100000"/>
              </a:lnSpc>
              <a:buSzPct val="150000"/>
              <a:buFont typeface="Wingdings"/>
              <a:buChar char=""/>
              <a:tabLst>
                <a:tab pos="613410"/>
              </a:tabLst>
            </a:pPr>
            <a:r>
              <a:rPr sz="1000" b="1" spc="-15">
                <a:solidFill>
                  <a:srgbClr val="008000"/>
                </a:solidFill>
                <a:latin typeface="Tahoma"/>
                <a:cs typeface="Tahoma"/>
              </a:rPr>
              <a:t>не</a:t>
            </a:r>
            <a:r>
              <a:rPr sz="1000" b="1" spc="-6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менее</a:t>
            </a:r>
            <a:r>
              <a:rPr sz="1000" b="1" spc="-2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3</a:t>
            </a:r>
            <a:r>
              <a:rPr sz="1000" b="1" spc="-6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часов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8000"/>
              </a:buClr>
              <a:buFont typeface="Wingdings"/>
              <a:buChar char=""/>
            </a:pPr>
            <a:endParaRPr sz="1650">
              <a:latin typeface="Tahoma"/>
              <a:cs typeface="Tahoma"/>
            </a:endParaRPr>
          </a:p>
          <a:p>
            <a:pPr marL="5715" algn="ctr">
              <a:lnSpc>
                <a:spcPct val="100000"/>
              </a:lnSpc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Wingdings"/>
              <a:cs typeface="Wingdings"/>
            </a:endParaRPr>
          </a:p>
          <a:p>
            <a:pPr marL="5715" algn="ctr">
              <a:lnSpc>
                <a:spcPct val="100000"/>
              </a:lnSpc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608330" indent="-182880">
              <a:lnSpc>
                <a:spcPct val="100000"/>
              </a:lnSpc>
              <a:spcBef>
                <a:spcPts val="500"/>
              </a:spcBef>
              <a:buSzPct val="150000"/>
              <a:buFont typeface="Wingdings"/>
              <a:buChar char=""/>
              <a:tabLst>
                <a:tab pos="608330"/>
              </a:tabLst>
            </a:pP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r>
              <a:rPr sz="1000" b="1" spc="-3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уровень</a:t>
            </a:r>
            <a:endParaRPr sz="1000">
              <a:latin typeface="Tahoma"/>
              <a:cs typeface="Tahoma"/>
            </a:endParaRPr>
          </a:p>
          <a:p>
            <a:pPr marL="255270" indent="-151130">
              <a:lnSpc>
                <a:spcPct val="100000"/>
              </a:lnSpc>
              <a:spcBef>
                <a:spcPts val="1180"/>
              </a:spcBef>
              <a:buSzPct val="140000"/>
              <a:buFont typeface="Wingdings"/>
              <a:buChar char=""/>
              <a:tabLst>
                <a:tab pos="255904"/>
              </a:tabLst>
            </a:pP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Обеспеченность</a:t>
            </a:r>
            <a:r>
              <a:rPr sz="1000" b="1" spc="-2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15">
                <a:solidFill>
                  <a:srgbClr val="008000"/>
                </a:solidFill>
                <a:latin typeface="Tahoma"/>
                <a:cs typeface="Tahoma"/>
              </a:rPr>
              <a:t>не</a:t>
            </a:r>
            <a:r>
              <a:rPr sz="1000" b="1" spc="-5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менее 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  <a:p>
            <a:pPr marL="12065" algn="ctr">
              <a:lnSpc>
                <a:spcPct val="100000"/>
              </a:lnSpc>
              <a:spcBef>
                <a:spcPts val="500"/>
              </a:spcBef>
            </a:pP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предметов</a:t>
            </a:r>
            <a:endParaRPr sz="1000">
              <a:latin typeface="Tahoma"/>
              <a:cs typeface="Tahoma"/>
            </a:endParaRPr>
          </a:p>
          <a:p>
            <a:pPr marL="5715" algn="ctr">
              <a:lnSpc>
                <a:spcPct val="100000"/>
              </a:lnSpc>
              <a:spcBef>
                <a:spcPts val="1005"/>
              </a:spcBef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5715" algn="ctr">
              <a:lnSpc>
                <a:spcPct val="100000"/>
              </a:lnSpc>
              <a:spcBef>
                <a:spcPts val="900"/>
              </a:spcBef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5715" algn="ctr">
              <a:lnSpc>
                <a:spcPct val="100000"/>
              </a:lnSpc>
              <a:spcBef>
                <a:spcPts val="900"/>
              </a:spcBef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05902" y="1633473"/>
            <a:ext cx="149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16114" y="2002281"/>
            <a:ext cx="13335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5420" indent="-186055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"/>
              <a:tabLst>
                <a:tab pos="186055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н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мене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10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1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профи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л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я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93202" y="2433573"/>
            <a:ext cx="175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93330" y="2905709"/>
            <a:ext cx="11791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"/>
              <a:tabLst>
                <a:tab pos="198755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н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м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ене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10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5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ч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со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93202" y="3365119"/>
            <a:ext cx="175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05902" y="3974414"/>
            <a:ext cx="15049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02169" y="4284683"/>
            <a:ext cx="1959610" cy="77025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85420" indent="-186055">
              <a:lnSpc>
                <a:spcPct val="100000"/>
              </a:lnSpc>
              <a:spcBef>
                <a:spcPts val="560"/>
              </a:spcBef>
              <a:buSzPct val="150000"/>
              <a:buFont typeface="Wingdings"/>
              <a:buChar char=""/>
              <a:tabLst>
                <a:tab pos="186055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базовый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углубленный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уровни</a:t>
            </a:r>
            <a:endParaRPr sz="1000">
              <a:latin typeface="Tahoma"/>
              <a:cs typeface="Tahoma"/>
            </a:endParaRPr>
          </a:p>
          <a:p>
            <a:pPr marL="363855" marR="203835" lvl="1" indent="-363855">
              <a:lnSpc>
                <a:spcPct val="127800"/>
              </a:lnSpc>
              <a:spcBef>
                <a:spcPts val="200"/>
              </a:spcBef>
              <a:buSzPct val="140000"/>
              <a:buFont typeface="Wingdings"/>
              <a:buChar char=""/>
              <a:tabLst>
                <a:tab pos="363855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Обеспеченность 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по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всем </a:t>
            </a:r>
            <a:r>
              <a:rPr sz="1000" spc="-3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предметам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93202" y="5041442"/>
            <a:ext cx="175260" cy="105664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536681" y="1596644"/>
            <a:ext cx="149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11842" y="1965705"/>
            <a:ext cx="1401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5420" indent="-186055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"/>
              <a:tabLst>
                <a:tab pos="186055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н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мене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10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2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профи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л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523981" y="2374138"/>
            <a:ext cx="175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78033" y="2910586"/>
            <a:ext cx="8705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95"/>
              </a:spcBef>
              <a:buSzPct val="150000"/>
              <a:buFont typeface="Wingdings"/>
              <a:buChar char=""/>
              <a:tabLst>
                <a:tab pos="198755"/>
              </a:tabLst>
            </a:pP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д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1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0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 ч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1000" spc="-3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523981" y="3387978"/>
            <a:ext cx="175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536681" y="3997579"/>
            <a:ext cx="149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492233" y="4308238"/>
            <a:ext cx="2228850" cy="7708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26390" indent="-186690">
              <a:lnSpc>
                <a:spcPct val="100000"/>
              </a:lnSpc>
              <a:spcBef>
                <a:spcPts val="565"/>
              </a:spcBef>
              <a:buSzPct val="150000"/>
              <a:buFont typeface="Wingdings"/>
              <a:buChar char=""/>
              <a:tabLst>
                <a:tab pos="327025"/>
              </a:tabLst>
            </a:pP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базовый</a:t>
            </a:r>
            <a:r>
              <a:rPr sz="10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5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10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углубленный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 уровни</a:t>
            </a:r>
            <a:endParaRPr sz="1000">
              <a:latin typeface="Tahoma"/>
              <a:cs typeface="Tahoma"/>
            </a:endParaRPr>
          </a:p>
          <a:p>
            <a:pPr marL="163195" indent="-163195">
              <a:lnSpc>
                <a:spcPct val="127800"/>
              </a:lnSpc>
              <a:spcBef>
                <a:spcPts val="200"/>
              </a:spcBef>
              <a:buSzPct val="140000"/>
              <a:buFont typeface="Wingdings"/>
              <a:buChar char=""/>
              <a:tabLst>
                <a:tab pos="163195"/>
              </a:tabLst>
            </a:pP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Обеспеченность </a:t>
            </a:r>
            <a:r>
              <a:rPr sz="1000" spc="-15">
                <a:solidFill>
                  <a:srgbClr val="031B83"/>
                </a:solidFill>
                <a:latin typeface="Tahoma"/>
                <a:cs typeface="Tahoma"/>
              </a:rPr>
              <a:t>по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всем предметам, </a:t>
            </a:r>
            <a:r>
              <a:rPr sz="1000" spc="-30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000" spc="-30">
                <a:solidFill>
                  <a:srgbClr val="031B83"/>
                </a:solidFill>
                <a:latin typeface="Tahoma"/>
                <a:cs typeface="Tahoma"/>
              </a:rPr>
              <a:t>конвергентные </a:t>
            </a:r>
            <a:r>
              <a:rPr sz="1000" spc="-25">
                <a:solidFill>
                  <a:srgbClr val="031B83"/>
                </a:solidFill>
                <a:latin typeface="Tahoma"/>
                <a:cs typeface="Tahoma"/>
              </a:rPr>
              <a:t>лаборатории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523981" y="5066618"/>
            <a:ext cx="175895" cy="105410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1556492" y="6222487"/>
            <a:ext cx="635635" cy="635635"/>
          </a:xfrm>
          <a:custGeom>
            <a:rect l="l" t="t" r="r" b="b"/>
            <a:pathLst>
              <a:path w="635634" h="635634">
                <a:moveTo>
                  <a:pt x="635495" y="0"/>
                </a:moveTo>
                <a:lnTo>
                  <a:pt x="0" y="0"/>
                </a:lnTo>
                <a:lnTo>
                  <a:pt x="0" y="635495"/>
                </a:lnTo>
                <a:lnTo>
                  <a:pt x="635495" y="635495"/>
                </a:lnTo>
                <a:lnTo>
                  <a:pt x="635495" y="0"/>
                </a:lnTo>
                <a:close/>
              </a:path>
            </a:pathLst>
          </a:custGeom>
          <a:solidFill>
            <a:srgbClr val="EB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3366" y="284734"/>
            <a:ext cx="6005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15">
                <a:solidFill>
                  <a:srgbClr val="031B83"/>
                </a:solidFill>
                <a:latin typeface="Calibri Light" panose="020f0302020204030204"/>
                <a:cs typeface="Calibri Light"/>
              </a:rPr>
              <a:t>Инклюзивное</a:t>
            </a:r>
            <a:r>
              <a:rPr sz="2400" b="0" spc="5">
                <a:solidFill>
                  <a:srgbClr val="031B83"/>
                </a:solidFill>
                <a:latin typeface="Calibri Light" panose="020f0302020204030204"/>
                <a:cs typeface="Calibri Light"/>
              </a:rPr>
              <a:t> </a:t>
            </a:r>
            <a:r>
              <a:rPr sz="2400" b="0" spc="20">
                <a:solidFill>
                  <a:srgbClr val="031B83"/>
                </a:solidFill>
                <a:latin typeface="Calibri Light" panose="020f0302020204030204"/>
                <a:cs typeface="Calibri Light"/>
              </a:rPr>
              <a:t>образовательное</a:t>
            </a:r>
            <a:r>
              <a:rPr sz="2400" b="0" spc="15">
                <a:solidFill>
                  <a:srgbClr val="031B83"/>
                </a:solidFill>
                <a:latin typeface="Calibri Light" panose="020f0302020204030204"/>
                <a:cs typeface="Calibri Light"/>
              </a:rPr>
              <a:t> </a:t>
            </a:r>
            <a:r>
              <a:rPr sz="2400" b="0" spc="20">
                <a:solidFill>
                  <a:srgbClr val="031B83"/>
                </a:solidFill>
                <a:latin typeface="Calibri Light" panose="020f0302020204030204"/>
                <a:cs typeface="Calibri Light"/>
              </a:rPr>
              <a:t>пространство</a:t>
            </a:r>
            <a:endParaRPr sz="2400">
              <a:latin typeface="Calibri Light" panose="020f0302020204030204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998" y="922146"/>
            <a:ext cx="4415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0">
                <a:solidFill>
                  <a:srgbClr val="031B83"/>
                </a:solidFill>
                <a:latin typeface="Tahoma"/>
                <a:cs typeface="Tahoma"/>
              </a:rPr>
              <a:t>Критерии</a:t>
            </a:r>
            <a:r>
              <a:rPr sz="1400" spc="13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400" spc="75">
                <a:solidFill>
                  <a:srgbClr val="031B83"/>
                </a:solidFill>
                <a:latin typeface="Tahoma"/>
                <a:cs typeface="Tahoma"/>
              </a:rPr>
              <a:t>инклюзивной</a:t>
            </a:r>
            <a:r>
              <a:rPr sz="1400" spc="16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400" spc="75">
                <a:solidFill>
                  <a:srgbClr val="031B83"/>
                </a:solidFill>
                <a:latin typeface="Tahoma"/>
                <a:cs typeface="Tahoma"/>
              </a:rPr>
              <a:t>образовательной</a:t>
            </a:r>
            <a:r>
              <a:rPr sz="1400" spc="1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1400" spc="65">
                <a:solidFill>
                  <a:srgbClr val="031B83"/>
                </a:solidFill>
                <a:latin typeface="Tahoma"/>
                <a:cs typeface="Tahoma"/>
              </a:rPr>
              <a:t>среды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4426" y="1043178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Б</a:t>
            </a:r>
            <a:r>
              <a:rPr sz="1200" b="1" spc="-30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З</a:t>
            </a:r>
            <a:r>
              <a:rPr sz="1200" b="1" spc="-25">
                <a:solidFill>
                  <a:srgbClr val="008000"/>
                </a:solidFill>
                <a:latin typeface="Tahoma"/>
                <a:cs typeface="Tahoma"/>
              </a:rPr>
              <a:t>О</a:t>
            </a:r>
            <a:r>
              <a:rPr sz="1200" b="1" spc="-20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1200" b="1" spc="-25">
                <a:solidFill>
                  <a:srgbClr val="008000"/>
                </a:solidFill>
                <a:latin typeface="Tahoma"/>
                <a:cs typeface="Tahoma"/>
              </a:rPr>
              <a:t>Ы</a:t>
            </a:r>
            <a:r>
              <a:rPr sz="1200" b="1">
                <a:solidFill>
                  <a:srgbClr val="008000"/>
                </a:solidFill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42829" y="1044702"/>
            <a:ext cx="617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П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1000" b="1" spc="-35">
                <a:solidFill>
                  <a:srgbClr val="031B83"/>
                </a:solidFill>
                <a:latin typeface="Tahoma"/>
                <a:cs typeface="Tahoma"/>
              </a:rPr>
              <a:t>ЛН</a:t>
            </a: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Ы</a:t>
            </a:r>
            <a:r>
              <a:rPr sz="1000" b="1" spc="-5">
                <a:solidFill>
                  <a:srgbClr val="031B83"/>
                </a:solidFill>
                <a:latin typeface="Tahoma"/>
                <a:cs typeface="Tahoma"/>
              </a:rPr>
              <a:t>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8579" y="1044702"/>
            <a:ext cx="641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904476" y="765048"/>
            <a:ext cx="1659889" cy="149860"/>
            <a:chOff x="9904476" y="765048"/>
            <a:chExt cx="1659889" cy="149860"/>
          </a:xfrm>
        </p:grpSpPr>
        <p:sp>
          <p:nvSpPr>
            <p:cNvPr id="9" name="object 9"/>
            <p:cNvSpPr/>
            <p:nvPr/>
          </p:nvSpPr>
          <p:spPr>
            <a:xfrm>
              <a:off x="9904476" y="888492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8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428476" y="765048"/>
              <a:ext cx="108203" cy="108203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1627" y="47244"/>
            <a:ext cx="492252" cy="53949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26491" y="1448815"/>
            <a:ext cx="4358640" cy="3971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80390" indent="-1727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85420"/>
              </a:tabLst>
            </a:pP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Наличие</a:t>
            </a:r>
            <a:r>
              <a:rPr sz="95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программы,</a:t>
            </a:r>
            <a:r>
              <a:rPr sz="9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плана</a:t>
            </a:r>
            <a:r>
              <a:rPr sz="950" spc="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мероприятий по</a:t>
            </a:r>
            <a:r>
              <a:rPr sz="95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развитию</a:t>
            </a:r>
            <a:r>
              <a:rPr sz="95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инклюзивного </a:t>
            </a:r>
            <a:r>
              <a:rPr sz="950" spc="-2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endParaRPr sz="95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Wingdings"/>
              <a:buChar char=""/>
              <a:tabLst>
                <a:tab pos="185420"/>
              </a:tabLst>
            </a:pP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Наличие</a:t>
            </a:r>
            <a:r>
              <a:rPr sz="95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локальных</a:t>
            </a:r>
            <a:r>
              <a:rPr sz="950" spc="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нормативных</a:t>
            </a:r>
            <a:r>
              <a:rPr sz="9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актов</a:t>
            </a:r>
            <a:r>
              <a:rPr sz="95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950" spc="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95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получения</a:t>
            </a:r>
            <a:r>
              <a:rPr sz="950" spc="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образования </a:t>
            </a:r>
            <a:r>
              <a:rPr sz="950" spc="-2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обучающимися</a:t>
            </a:r>
            <a:r>
              <a:rPr sz="95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95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ОВЗ,</a:t>
            </a:r>
            <a:r>
              <a:rPr sz="95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95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инвалидностью</a:t>
            </a:r>
            <a:endParaRPr sz="950">
              <a:latin typeface="Calibri"/>
              <a:cs typeface="Calibri"/>
            </a:endParaRPr>
          </a:p>
          <a:p>
            <a:pPr marL="184785" marR="62230" indent="-172720">
              <a:lnSpc>
                <a:spcPct val="100000"/>
              </a:lnSpc>
              <a:buFont typeface="Wingdings"/>
              <a:buChar char=""/>
              <a:tabLst>
                <a:tab pos="185420"/>
              </a:tabLst>
            </a:pP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Наличие паспорта доступности образовательной организации </a:t>
            </a:r>
            <a:r>
              <a:rPr sz="95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соответствии </a:t>
            </a:r>
            <a:r>
              <a:rPr sz="95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95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приказом</a:t>
            </a:r>
            <a:r>
              <a:rPr sz="95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Минобрнауки</a:t>
            </a:r>
            <a:r>
              <a:rPr sz="95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России</a:t>
            </a:r>
            <a:r>
              <a:rPr sz="95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95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9</a:t>
            </a:r>
            <a:r>
              <a:rPr sz="9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ноября</a:t>
            </a:r>
            <a:r>
              <a:rPr sz="95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2015</a:t>
            </a:r>
            <a:r>
              <a:rPr sz="950" spc="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г.</a:t>
            </a:r>
            <a:r>
              <a:rPr sz="95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>
                <a:solidFill>
                  <a:srgbClr val="001F5F"/>
                </a:solidFill>
                <a:latin typeface="Calibri"/>
                <a:cs typeface="Calibri"/>
              </a:rPr>
              <a:t>№1309</a:t>
            </a:r>
            <a:r>
              <a:rPr sz="950" spc="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95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9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учетом</a:t>
            </a:r>
            <a:r>
              <a:rPr sz="95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категории </a:t>
            </a:r>
            <a:r>
              <a:rPr sz="950" spc="-2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95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950" spc="-10">
                <a:solidFill>
                  <a:srgbClr val="001F5F"/>
                </a:solidFill>
                <a:latin typeface="Calibri"/>
                <a:cs typeface="Calibri"/>
              </a:rPr>
              <a:t>ОВЗ)</a:t>
            </a:r>
            <a:endParaRPr sz="950">
              <a:latin typeface="Calibri"/>
              <a:cs typeface="Calibri"/>
            </a:endParaRPr>
          </a:p>
          <a:p>
            <a:pPr marL="184785" marR="35560" indent="-1727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85420"/>
              </a:tabLst>
            </a:pP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Использование</a:t>
            </a:r>
            <a:r>
              <a:rPr sz="950" spc="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специальных</a:t>
            </a:r>
            <a:r>
              <a:rPr sz="950" spc="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образовательных программ и</a:t>
            </a:r>
            <a:r>
              <a:rPr sz="9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методов</a:t>
            </a:r>
            <a:r>
              <a:rPr sz="95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обучения</a:t>
            </a:r>
            <a:r>
              <a:rPr sz="95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950" spc="-2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950">
              <a:latin typeface="Calibri"/>
              <a:cs typeface="Calibri"/>
            </a:endParaRPr>
          </a:p>
          <a:p>
            <a:pPr marL="184785" marR="13970" indent="-172720">
              <a:lnSpc>
                <a:spcPct val="100000"/>
              </a:lnSpc>
              <a:buFont typeface="Wingdings"/>
              <a:buChar char=""/>
              <a:tabLst>
                <a:tab pos="185420"/>
              </a:tabLst>
            </a:pP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Предоставление</a:t>
            </a:r>
            <a:r>
              <a:rPr sz="9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услуг</a:t>
            </a:r>
            <a:r>
              <a:rPr sz="95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специалистов,</a:t>
            </a:r>
            <a:r>
              <a:rPr sz="9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оказывающих</a:t>
            </a:r>
            <a:r>
              <a:rPr sz="95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обучающимся</a:t>
            </a:r>
            <a:r>
              <a:rPr sz="9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необходимую </a:t>
            </a:r>
            <a:r>
              <a:rPr sz="950" spc="-2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психолого-педагогическую,</a:t>
            </a:r>
            <a:r>
              <a:rPr sz="95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коррекционную,</a:t>
            </a:r>
            <a:r>
              <a:rPr sz="95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техническую</a:t>
            </a:r>
            <a:r>
              <a:rPr sz="95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5">
                <a:solidFill>
                  <a:srgbClr val="001F5F"/>
                </a:solidFill>
                <a:latin typeface="Calibri"/>
                <a:cs typeface="Calibri"/>
              </a:rPr>
              <a:t>помощь</a:t>
            </a:r>
            <a:endParaRPr sz="9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5420"/>
              </a:tabLst>
            </a:pP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Наличие</a:t>
            </a:r>
            <a:r>
              <a:rPr sz="10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адаптированных</a:t>
            </a:r>
            <a:r>
              <a:rPr sz="10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основных</a:t>
            </a:r>
            <a:r>
              <a:rPr sz="1000" spc="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общеобразовательных</a:t>
            </a:r>
            <a:r>
              <a:rPr sz="1000" spc="4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программ</a:t>
            </a:r>
            <a:endParaRPr sz="10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/>
              </a:tabLst>
            </a:pP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Реализация индивидуальных</a:t>
            </a:r>
            <a:r>
              <a:rPr sz="1000" spc="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образовательных</a:t>
            </a:r>
            <a:r>
              <a:rPr sz="1000" spc="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10">
                <a:solidFill>
                  <a:srgbClr val="001F5F"/>
                </a:solidFill>
                <a:latin typeface="Calibri"/>
                <a:cs typeface="Calibri"/>
              </a:rPr>
              <a:t>маршрутов</a:t>
            </a:r>
            <a:endParaRPr sz="10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/>
              </a:tabLst>
            </a:pP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Обеспечение</a:t>
            </a:r>
            <a:r>
              <a:rPr sz="1000" spc="4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информационной</a:t>
            </a:r>
            <a:r>
              <a:rPr sz="100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открытости содержания</a:t>
            </a:r>
            <a:r>
              <a:rPr sz="10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инклюзивного</a:t>
            </a:r>
            <a:endParaRPr sz="10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endParaRPr sz="1000">
              <a:latin typeface="Calibri"/>
              <a:cs typeface="Calibri"/>
            </a:endParaRPr>
          </a:p>
          <a:p>
            <a:pPr marL="192405" indent="-173355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193040"/>
              </a:tabLst>
            </a:pP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Обеспеченность</a:t>
            </a:r>
            <a:r>
              <a:rPr sz="1000" spc="5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учебниками,</a:t>
            </a:r>
            <a:r>
              <a:rPr sz="10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учебными</a:t>
            </a:r>
            <a:r>
              <a:rPr sz="1000" spc="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10">
                <a:solidFill>
                  <a:srgbClr val="001F5F"/>
                </a:solidFill>
                <a:latin typeface="Calibri"/>
                <a:cs typeface="Calibri"/>
              </a:rPr>
              <a:t>пособиями,</a:t>
            </a:r>
            <a:r>
              <a:rPr sz="1000" spc="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дидактическими</a:t>
            </a:r>
            <a:endParaRPr sz="1000">
              <a:latin typeface="Calibri"/>
              <a:cs typeface="Calibri"/>
            </a:endParaRPr>
          </a:p>
          <a:p>
            <a:pPr marL="192405">
              <a:lnSpc>
                <a:spcPct val="100000"/>
              </a:lnSpc>
              <a:spcBef>
                <a:spcPts val="5"/>
              </a:spcBef>
            </a:pP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материалами</a:t>
            </a:r>
            <a:endParaRPr sz="1000">
              <a:latin typeface="Calibri"/>
              <a:cs typeface="Calibri"/>
            </a:endParaRPr>
          </a:p>
          <a:p>
            <a:pPr marL="192405" indent="-173355" algn="just">
              <a:lnSpc>
                <a:spcPct val="100000"/>
              </a:lnSpc>
              <a:buFont typeface="Wingdings"/>
              <a:buChar char=""/>
              <a:tabLst>
                <a:tab pos="193040"/>
              </a:tabLst>
            </a:pP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Наличие</a:t>
            </a:r>
            <a:r>
              <a:rPr sz="10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специальных</a:t>
            </a:r>
            <a:r>
              <a:rPr sz="1000" spc="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технических</a:t>
            </a:r>
            <a:r>
              <a:rPr sz="1000" spc="4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средств</a:t>
            </a:r>
            <a:r>
              <a:rPr sz="10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обучения</a:t>
            </a:r>
            <a:endParaRPr sz="1000">
              <a:latin typeface="Calibri"/>
              <a:cs typeface="Calibri"/>
            </a:endParaRPr>
          </a:p>
          <a:p>
            <a:pPr marL="192405" marR="300355" indent="-172720" algn="just">
              <a:lnSpc>
                <a:spcPct val="100000"/>
              </a:lnSpc>
              <a:buFont typeface="Wingdings"/>
              <a:buChar char=""/>
              <a:tabLst>
                <a:tab pos="193040"/>
              </a:tabLst>
            </a:pP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Наличие технологий/средств электронного обучения и дистанционных </a:t>
            </a:r>
            <a:r>
              <a:rPr sz="1000" spc="-2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образовательных технологий, учитывающее особые образовательные </a:t>
            </a:r>
            <a:r>
              <a:rPr sz="10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потребности</a:t>
            </a:r>
            <a:endParaRPr sz="1000">
              <a:latin typeface="Calibri"/>
              <a:cs typeface="Calibri"/>
            </a:endParaRPr>
          </a:p>
          <a:p>
            <a:pPr marL="192405" indent="-173355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93040"/>
              </a:tabLst>
            </a:pP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Обеспечение</a:t>
            </a:r>
            <a:r>
              <a:rPr sz="1000" spc="4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повышением</a:t>
            </a:r>
            <a:r>
              <a:rPr sz="100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квалификации,</a:t>
            </a:r>
            <a:r>
              <a:rPr sz="100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переподготовкой,</a:t>
            </a:r>
            <a:endParaRPr sz="1000">
              <a:latin typeface="Calibri"/>
              <a:cs typeface="Calibri"/>
            </a:endParaRPr>
          </a:p>
          <a:p>
            <a:pPr marL="192405" marR="361950" algn="just">
              <a:lnSpc>
                <a:spcPct val="100000"/>
              </a:lnSpc>
            </a:pP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дополнительным профессиональным образованием педагогического </a:t>
            </a:r>
            <a:r>
              <a:rPr sz="1000" spc="-2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коллектива</a:t>
            </a:r>
            <a:endParaRPr sz="1000">
              <a:latin typeface="Calibri"/>
              <a:cs typeface="Calibri"/>
            </a:endParaRPr>
          </a:p>
          <a:p>
            <a:pPr marL="192405" indent="-173355" algn="just">
              <a:lnSpc>
                <a:spcPct val="100000"/>
              </a:lnSpc>
              <a:buFont typeface="Wingdings"/>
              <a:buChar char=""/>
              <a:tabLst>
                <a:tab pos="193040"/>
              </a:tabLst>
            </a:pP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Участие</a:t>
            </a:r>
            <a:r>
              <a:rPr sz="10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специалистов</a:t>
            </a:r>
            <a:r>
              <a:rPr sz="100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образовательной</a:t>
            </a:r>
            <a:r>
              <a:rPr sz="1000" spc="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10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00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семинарах,</a:t>
            </a:r>
            <a:endParaRPr sz="1000">
              <a:latin typeface="Calibri"/>
              <a:cs typeface="Calibri"/>
            </a:endParaRPr>
          </a:p>
          <a:p>
            <a:pPr marL="192405" algn="just">
              <a:lnSpc>
                <a:spcPct val="100000"/>
              </a:lnSpc>
            </a:pP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тренингах</a:t>
            </a:r>
            <a:r>
              <a:rPr sz="1000" spc="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0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др.</a:t>
            </a:r>
            <a:r>
              <a:rPr sz="10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Профессиональное</a:t>
            </a:r>
            <a:r>
              <a:rPr sz="1000" spc="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>
                <a:solidFill>
                  <a:srgbClr val="001F5F"/>
                </a:solidFill>
                <a:latin typeface="Calibri"/>
                <a:cs typeface="Calibri"/>
              </a:rPr>
              <a:t>развитие педагогов.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39811" y="765048"/>
            <a:ext cx="1659889" cy="149860"/>
            <a:chOff x="7639811" y="765048"/>
            <a:chExt cx="1659889" cy="149860"/>
          </a:xfrm>
        </p:grpSpPr>
        <p:sp>
          <p:nvSpPr>
            <p:cNvPr id="14" name="object 14"/>
            <p:cNvSpPr/>
            <p:nvPr/>
          </p:nvSpPr>
          <p:spPr>
            <a:xfrm>
              <a:off x="7639811" y="888492"/>
              <a:ext cx="1659889" cy="0"/>
            </a:xfrm>
            <a:custGeom>
              <a:rect l="l" t="t" r="r" b="b"/>
              <a:pathLst>
                <a:path w="1659889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426195" y="765048"/>
              <a:ext cx="106679" cy="108203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376671" y="765048"/>
            <a:ext cx="1657985" cy="149860"/>
            <a:chOff x="5376671" y="765048"/>
            <a:chExt cx="1657985" cy="149860"/>
          </a:xfrm>
        </p:grpSpPr>
        <p:sp>
          <p:nvSpPr>
            <p:cNvPr id="17" name="object 17"/>
            <p:cNvSpPr/>
            <p:nvPr/>
          </p:nvSpPr>
          <p:spPr>
            <a:xfrm>
              <a:off x="5376671" y="888492"/>
              <a:ext cx="1657985" cy="0"/>
            </a:xfrm>
            <a:custGeom>
              <a:rect l="l" t="t" r="r" b="b"/>
              <a:pathLst>
                <a:path w="1657983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376671" y="765048"/>
              <a:ext cx="106679" cy="10820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472553" y="4719954"/>
            <a:ext cx="934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SzPct val="150000"/>
              <a:buFont typeface="Wingdings"/>
              <a:buChar char=""/>
              <a:tabLst>
                <a:tab pos="185420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Н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900" spc="-3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ене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е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80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72553" y="5168010"/>
            <a:ext cx="631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0"/>
              </a:spcBef>
              <a:buSzPct val="150000"/>
              <a:buFont typeface="Wingdings"/>
              <a:buChar char=""/>
              <a:tabLst>
                <a:tab pos="218440"/>
              </a:tabLst>
            </a:pP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У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ч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т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85253" y="2867050"/>
            <a:ext cx="135890" cy="54356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15"/>
              </a:spcBef>
            </a:pPr>
            <a:r>
              <a:rPr sz="135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35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sz="135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85253" y="3371824"/>
            <a:ext cx="1803400" cy="82804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65735" indent="-166370">
              <a:lnSpc>
                <a:spcPct val="100000"/>
              </a:lnSpc>
              <a:spcBef>
                <a:spcPts val="655"/>
              </a:spcBef>
              <a:buSzPct val="150000"/>
              <a:buFont typeface="Wingdings"/>
              <a:buChar char=""/>
              <a:tabLst>
                <a:tab pos="166370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информационный</a:t>
            </a:r>
            <a:r>
              <a:rPr sz="9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блок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r>
              <a:rPr sz="135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+</a:t>
            </a:r>
            <a:r>
              <a:rPr sz="900" spc="-6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Рабочие тетради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r>
              <a:rPr sz="135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r>
              <a:rPr sz="1350" spc="-75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+</a:t>
            </a:r>
            <a:r>
              <a:rPr sz="9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Д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п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л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ни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т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ль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н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900" spc="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браз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ва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ни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02672" y="2867050"/>
            <a:ext cx="135890" cy="54356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15"/>
              </a:spcBef>
            </a:pPr>
            <a:r>
              <a:rPr sz="135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35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sz="135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02672" y="3371824"/>
            <a:ext cx="1696085" cy="11099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65735" indent="-166370">
              <a:lnSpc>
                <a:spcPct val="100000"/>
              </a:lnSpc>
              <a:spcBef>
                <a:spcPts val="655"/>
              </a:spcBef>
              <a:buSzPct val="150000"/>
              <a:buFont typeface="Wingdings"/>
              <a:buChar char=""/>
              <a:tabLst>
                <a:tab pos="166370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отдельная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вкладка</a:t>
            </a:r>
            <a:r>
              <a:rPr sz="900" spc="-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на</a:t>
            </a:r>
            <a:r>
              <a:rPr sz="9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сайте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r>
              <a:rPr sz="135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+</a:t>
            </a:r>
            <a:r>
              <a:rPr sz="900" spc="-5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Дополнительные</a:t>
            </a:r>
            <a:r>
              <a:rPr sz="900" spc="-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материалы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r>
              <a:rPr sz="135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r>
              <a:rPr sz="1350" spc="-75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+</a:t>
            </a:r>
            <a:r>
              <a:rPr sz="9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П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р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оф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ль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н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ы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е 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ре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д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т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r>
              <a:rPr sz="135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r>
              <a:rPr sz="1350" spc="-75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+</a:t>
            </a:r>
            <a:r>
              <a:rPr sz="9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Ин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т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ера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к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т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900" spc="-15">
                <a:solidFill>
                  <a:srgbClr val="031B83"/>
                </a:solidFill>
                <a:latin typeface="Tahoma"/>
                <a:cs typeface="Tahoma"/>
              </a:rPr>
              <a:t>ны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пане</a:t>
            </a:r>
            <a:r>
              <a:rPr sz="900" spc="-20">
                <a:solidFill>
                  <a:srgbClr val="031B83"/>
                </a:solidFill>
                <a:latin typeface="Tahoma"/>
                <a:cs typeface="Tahoma"/>
              </a:rPr>
              <a:t>л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80659" y="1629155"/>
            <a:ext cx="1849120" cy="382270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6985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55"/>
              </a:spcBef>
            </a:pPr>
            <a:r>
              <a:rPr sz="1400" spc="2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 marL="8890">
              <a:lnSpc>
                <a:spcPct val="100000"/>
              </a:lnSpc>
              <a:spcBef>
                <a:spcPts val="360"/>
              </a:spcBef>
            </a:pPr>
            <a:r>
              <a:rPr sz="1400" spc="2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 marL="8890">
              <a:lnSpc>
                <a:spcPct val="100000"/>
              </a:lnSpc>
              <a:spcBef>
                <a:spcPts val="355"/>
              </a:spcBef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8890">
              <a:lnSpc>
                <a:spcPct val="100000"/>
              </a:lnSpc>
              <a:spcBef>
                <a:spcPts val="305"/>
              </a:spcBef>
            </a:pPr>
            <a:r>
              <a:rPr sz="1400" spc="2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 marL="184150" indent="-175895">
              <a:lnSpc>
                <a:spcPct val="100000"/>
              </a:lnSpc>
              <a:spcBef>
                <a:spcPts val="910"/>
              </a:spcBef>
              <a:buSzPct val="155555"/>
              <a:buFont typeface="Wingdings"/>
              <a:buChar char=""/>
              <a:tabLst>
                <a:tab pos="184785"/>
              </a:tabLst>
            </a:pP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т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ев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я</a:t>
            </a:r>
            <a:r>
              <a:rPr sz="900" b="1" spc="-3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ф</a:t>
            </a: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ор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м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а</a:t>
            </a:r>
            <a:endParaRPr sz="900">
              <a:latin typeface="Tahoma"/>
              <a:cs typeface="Tahoma"/>
            </a:endParaRPr>
          </a:p>
          <a:p>
            <a:pPr marL="1270">
              <a:lnSpc>
                <a:spcPct val="100000"/>
              </a:lnSpc>
              <a:spcBef>
                <a:spcPts val="360"/>
              </a:spcBef>
            </a:pPr>
            <a:r>
              <a:rPr sz="1500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 marL="8890">
              <a:lnSpc>
                <a:spcPct val="100000"/>
              </a:lnSpc>
              <a:spcBef>
                <a:spcPts val="420"/>
              </a:spcBef>
            </a:pPr>
            <a:r>
              <a:rPr sz="1550" spc="15">
                <a:solidFill>
                  <a:srgbClr val="008000"/>
                </a:solidFill>
                <a:latin typeface="Wingdings"/>
                <a:cs typeface="Wingdings"/>
              </a:rPr>
              <a:t></a:t>
            </a:r>
            <a:endParaRPr sz="1550">
              <a:latin typeface="Wingdings"/>
              <a:cs typeface="Wingdings"/>
            </a:endParaRPr>
          </a:p>
          <a:p>
            <a:pPr marL="159385" indent="-151130">
              <a:lnSpc>
                <a:spcPct val="100000"/>
              </a:lnSpc>
              <a:spcBef>
                <a:spcPts val="10"/>
              </a:spcBef>
              <a:buSzPct val="140000"/>
              <a:buFont typeface="Wingdings"/>
              <a:buChar char=""/>
              <a:tabLst>
                <a:tab pos="160020"/>
              </a:tabLst>
            </a:pP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отдельные</a:t>
            </a:r>
            <a:r>
              <a:rPr sz="1000" b="1" spc="-1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публикации</a:t>
            </a:r>
            <a:endParaRPr sz="1000">
              <a:latin typeface="Tahoma"/>
              <a:cs typeface="Tahoma"/>
            </a:endParaRPr>
          </a:p>
          <a:p>
            <a:pPr marL="159385" indent="-151130">
              <a:lnSpc>
                <a:spcPct val="100000"/>
              </a:lnSpc>
              <a:buSzPct val="140000"/>
              <a:buFont typeface="Wingdings"/>
              <a:buChar char=""/>
              <a:tabLst>
                <a:tab pos="160020"/>
              </a:tabLst>
            </a:pP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Обеспечение</a:t>
            </a:r>
            <a:r>
              <a:rPr sz="1000" b="1" spc="-2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учебниками</a:t>
            </a:r>
            <a:endParaRPr sz="1000">
              <a:latin typeface="Tahoma"/>
              <a:cs typeface="Tahoma"/>
            </a:endParaRPr>
          </a:p>
          <a:p>
            <a:pPr marL="191770" indent="-183515">
              <a:lnSpc>
                <a:spcPct val="100000"/>
              </a:lnSpc>
              <a:spcBef>
                <a:spcPts val="1100"/>
              </a:spcBef>
              <a:buSzPct val="150000"/>
              <a:buFont typeface="Wingdings"/>
              <a:buChar char=""/>
              <a:tabLst>
                <a:tab pos="192405"/>
              </a:tabLst>
            </a:pP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Класс</a:t>
            </a:r>
            <a:endParaRPr sz="1000">
              <a:latin typeface="Tahoma"/>
              <a:cs typeface="Tahoma"/>
            </a:endParaRPr>
          </a:p>
          <a:p>
            <a:pPr marL="191770" indent="-183515">
              <a:lnSpc>
                <a:spcPct val="100000"/>
              </a:lnSpc>
              <a:spcBef>
                <a:spcPts val="1205"/>
              </a:spcBef>
              <a:buSzPct val="150000"/>
              <a:buFont typeface="Wingdings"/>
              <a:buChar char=""/>
              <a:tabLst>
                <a:tab pos="192405"/>
              </a:tabLst>
            </a:pPr>
            <a:r>
              <a:rPr sz="1000" b="1" spc="-20">
                <a:solidFill>
                  <a:srgbClr val="008000"/>
                </a:solidFill>
                <a:latin typeface="Tahoma"/>
                <a:cs typeface="Tahoma"/>
              </a:rPr>
              <a:t>ПК</a:t>
            </a:r>
            <a:r>
              <a:rPr sz="1000" b="1" spc="-5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с</a:t>
            </a:r>
            <a:r>
              <a:rPr sz="1000" b="1" spc="-7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25">
                <a:solidFill>
                  <a:srgbClr val="008000"/>
                </a:solidFill>
                <a:latin typeface="Tahoma"/>
                <a:cs typeface="Tahoma"/>
              </a:rPr>
              <a:t>доступом</a:t>
            </a:r>
            <a:r>
              <a:rPr sz="1000" b="1" spc="-2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5">
                <a:solidFill>
                  <a:srgbClr val="008000"/>
                </a:solidFill>
                <a:latin typeface="Tahoma"/>
                <a:cs typeface="Tahoma"/>
              </a:rPr>
              <a:t>в</a:t>
            </a:r>
            <a:r>
              <a:rPr sz="1000" b="1" spc="-6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008000"/>
                </a:solidFill>
                <a:latin typeface="Tahoma"/>
                <a:cs typeface="Tahoma"/>
              </a:rPr>
              <a:t>интернет</a:t>
            </a:r>
            <a:endParaRPr sz="1000">
              <a:latin typeface="Tahoma"/>
              <a:cs typeface="Tahoma"/>
            </a:endParaRPr>
          </a:p>
          <a:p>
            <a:pPr marL="180975" indent="-172720">
              <a:lnSpc>
                <a:spcPct val="100000"/>
              </a:lnSpc>
              <a:spcBef>
                <a:spcPts val="810"/>
              </a:spcBef>
              <a:buSzPct val="150000"/>
              <a:buFont typeface="Wingdings"/>
              <a:buChar char=""/>
              <a:tabLst>
                <a:tab pos="181610"/>
              </a:tabLst>
            </a:pPr>
            <a:r>
              <a:rPr sz="900" b="1" spc="-30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3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м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н</a:t>
            </a:r>
            <a:r>
              <a:rPr sz="900" b="1" spc="-20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е</a:t>
            </a:r>
            <a:r>
              <a:rPr sz="900" b="1" spc="-45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50</a:t>
            </a:r>
            <a:r>
              <a:rPr sz="900" b="1">
                <a:solidFill>
                  <a:srgbClr val="008000"/>
                </a:solidFill>
                <a:latin typeface="Tahoma"/>
                <a:cs typeface="Tahoma"/>
              </a:rPr>
              <a:t>%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"/>
            </a:pPr>
            <a:endParaRPr sz="2000">
              <a:latin typeface="Tahoma"/>
              <a:cs typeface="Tahoma"/>
            </a:endParaRPr>
          </a:p>
          <a:p>
            <a:pPr marL="180975" indent="-172720">
              <a:lnSpc>
                <a:spcPct val="100000"/>
              </a:lnSpc>
              <a:buSzPct val="150000"/>
              <a:buFont typeface="Wingdings"/>
              <a:buChar char=""/>
              <a:tabLst>
                <a:tab pos="181610"/>
              </a:tabLst>
            </a:pPr>
            <a:r>
              <a:rPr sz="900" b="1" spc="-25">
                <a:solidFill>
                  <a:srgbClr val="008000"/>
                </a:solidFill>
                <a:latin typeface="Tahoma"/>
                <a:cs typeface="Tahoma"/>
              </a:rPr>
              <a:t>Участие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85253" y="4249673"/>
            <a:ext cx="13589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89972" y="4668139"/>
            <a:ext cx="518159" cy="2324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555"/>
              </a:spcBef>
              <a:buSzPct val="150000"/>
              <a:buFont typeface="Wingdings"/>
              <a:buChar char=""/>
              <a:tabLst>
                <a:tab pos="218440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100%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89972" y="5164963"/>
            <a:ext cx="1344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indent="-208915">
              <a:lnSpc>
                <a:spcPct val="100000"/>
              </a:lnSpc>
              <a:spcBef>
                <a:spcPts val="100"/>
              </a:spcBef>
              <a:buSzPct val="166666"/>
              <a:buFont typeface="Wingdings"/>
              <a:buChar char=""/>
              <a:tabLst>
                <a:tab pos="22161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Участие</a:t>
            </a:r>
            <a:r>
              <a:rPr sz="900" spc="-4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и</a:t>
            </a:r>
            <a:r>
              <a:rPr sz="900" spc="-6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трансляция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85253" y="1580837"/>
            <a:ext cx="149860" cy="106997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sz="1400" spc="2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1400" spc="2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r>
              <a:rPr sz="1400" spc="2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85253" y="2739390"/>
            <a:ext cx="949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78435">
              <a:lnSpc>
                <a:spcPct val="100000"/>
              </a:lnSpc>
              <a:spcBef>
                <a:spcPts val="100"/>
              </a:spcBef>
              <a:buSzPct val="155555"/>
              <a:buFont typeface="Wingdings"/>
              <a:buChar char=""/>
              <a:tabLst>
                <a:tab pos="178435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е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т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ева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я</a:t>
            </a:r>
            <a:r>
              <a:rPr sz="900" spc="1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фо</a:t>
            </a:r>
            <a:r>
              <a:rPr sz="900" spc="-30">
                <a:solidFill>
                  <a:srgbClr val="031B83"/>
                </a:solidFill>
                <a:latin typeface="Tahoma"/>
                <a:cs typeface="Tahoma"/>
              </a:rPr>
              <a:t>р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м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02672" y="1580837"/>
            <a:ext cx="149860" cy="106997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sz="1400" spc="2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1400" spc="2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150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r>
              <a:rPr sz="1400" spc="20">
                <a:solidFill>
                  <a:srgbClr val="031B83"/>
                </a:solidFill>
                <a:latin typeface="Wingdings"/>
                <a:cs typeface="Wingdings"/>
              </a:rPr>
              <a:t>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02672" y="2727197"/>
            <a:ext cx="17538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indent="-166370">
              <a:lnSpc>
                <a:spcPct val="100000"/>
              </a:lnSpc>
              <a:spcBef>
                <a:spcPts val="100"/>
              </a:spcBef>
              <a:buSzPct val="150000"/>
              <a:buFont typeface="Wingdings"/>
              <a:buChar char=""/>
              <a:tabLst>
                <a:tab pos="166370"/>
              </a:tabLst>
            </a:pP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Специалисты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включены</a:t>
            </a:r>
            <a:r>
              <a:rPr sz="900" spc="5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>
                <a:solidFill>
                  <a:srgbClr val="031B83"/>
                </a:solidFill>
                <a:latin typeface="Tahoma"/>
                <a:cs typeface="Tahoma"/>
              </a:rPr>
              <a:t>в</a:t>
            </a:r>
            <a:r>
              <a:rPr sz="900" spc="-4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sz="900" spc="-25">
                <a:solidFill>
                  <a:srgbClr val="031B83"/>
                </a:solidFill>
                <a:latin typeface="Tahoma"/>
                <a:cs typeface="Tahoma"/>
              </a:rPr>
              <a:t>штат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512</Paragraphs>
  <Slides>35</Slides>
  <Notes>0</Notes>
  <TotalTime>167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6">
      <vt:lpstr>Arial</vt:lpstr>
      <vt:lpstr>Calibri</vt:lpstr>
      <vt:lpstr>Microsoft Sans Serif</vt:lpstr>
      <vt:lpstr>Calibri Light</vt:lpstr>
      <vt:lpstr>Arial Black</vt:lpstr>
      <vt:lpstr>Wingdings</vt:lpstr>
      <vt:lpstr>Webdings</vt:lpstr>
      <vt:lpstr>Verdana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Школа Минпросвещения России – центр образования, воспитания и просвещения, объединяющий территориально  и духовно детей и взрослых, разные поколения, разные профессии, разные социальные группы для обретения</vt:lpstr>
      <vt:lpstr>PowerPoint Presentation</vt:lpstr>
      <vt:lpstr>Знание: качество и объективность</vt:lpstr>
      <vt:lpstr>Инклюзивное образовательное пространство</vt:lpstr>
      <vt:lpstr>Воспитание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Творчество</vt:lpstr>
      <vt:lpstr>PowerPoint Presentation</vt:lpstr>
      <vt:lpstr>PowerPoint Presentation</vt:lpstr>
      <vt:lpstr>PowerPoint Presentation</vt:lpstr>
      <vt:lpstr>PowerPoint Presentation</vt:lpstr>
      <vt:lpstr>Профориентация</vt:lpstr>
      <vt:lpstr>PowerPoint Presentation</vt:lpstr>
      <vt:lpstr>PowerPoint Presentation</vt:lpstr>
      <vt:lpstr>PowerPoint Presentation</vt:lpstr>
      <vt:lpstr>Здоровье</vt:lpstr>
      <vt:lpstr>PowerPoint Presentation</vt:lpstr>
      <vt:lpstr>PowerPoint Presentation</vt:lpstr>
      <vt:lpstr>PowerPoint Presentation</vt:lpstr>
      <vt:lpstr>Учитель. Школьные команды</vt:lpstr>
      <vt:lpstr>PowerPoint Presentation</vt:lpstr>
      <vt:lpstr>Школьный климат</vt:lpstr>
      <vt:lpstr>PowerPoint Presentation</vt:lpstr>
      <vt:lpstr>Образовательная среда, создание условий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9</cp:lastModifiedBy>
  <cp:revision>17</cp:revision>
  <dcterms:created xsi:type="dcterms:W3CDTF">2023-04-26T05:43:05Z</dcterms:created>
  <dcterms:modified xsi:type="dcterms:W3CDTF">2023-04-27T15:49:15Z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reated">
    <vt:filetime>2022-05-06T00:00:00Z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2023-04-26T00:00:00Z</vt:filetime>
  </property>
</Properties>
</file>