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893" r:id="rId2"/>
    <p:sldId id="1078" r:id="rId3"/>
    <p:sldId id="1104" r:id="rId4"/>
    <p:sldId id="1105" r:id="rId5"/>
    <p:sldId id="1124" r:id="rId6"/>
    <p:sldId id="1125" r:id="rId7"/>
    <p:sldId id="1126" r:id="rId8"/>
    <p:sldId id="1131" r:id="rId9"/>
    <p:sldId id="1133" r:id="rId10"/>
    <p:sldId id="1134" r:id="rId11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MMustafin" initials="D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6A33"/>
    <a:srgbClr val="004821"/>
    <a:srgbClr val="FF5050"/>
    <a:srgbClr val="0902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115" autoAdjust="0"/>
    <p:restoredTop sz="96357" autoAdjust="0"/>
  </p:normalViewPr>
  <p:slideViewPr>
    <p:cSldViewPr showGuides="1">
      <p:cViewPr varScale="1">
        <p:scale>
          <a:sx n="96" d="100"/>
          <a:sy n="96" d="100"/>
        </p:scale>
        <p:origin x="360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6134" cy="496253"/>
          </a:xfrm>
          <a:prstGeom prst="rect">
            <a:avLst/>
          </a:prstGeom>
        </p:spPr>
        <p:txBody>
          <a:bodyPr vert="horz" lIns="90946" tIns="45473" rIns="90946" bIns="4547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955" y="1"/>
            <a:ext cx="2946134" cy="496253"/>
          </a:xfrm>
          <a:prstGeom prst="rect">
            <a:avLst/>
          </a:prstGeom>
        </p:spPr>
        <p:txBody>
          <a:bodyPr vert="horz" lIns="90946" tIns="45473" rIns="90946" bIns="45473" rtlCol="0"/>
          <a:lstStyle>
            <a:lvl1pPr algn="r">
              <a:defRPr sz="1200"/>
            </a:lvl1pPr>
          </a:lstStyle>
          <a:p>
            <a:fld id="{C72B141C-8C36-4B94-8B2D-AD6B7C3ECEC0}" type="datetimeFigureOut">
              <a:rPr lang="ru-RU" smtClean="0"/>
              <a:pPr/>
              <a:t>17.02.2025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28801"/>
            <a:ext cx="2946134" cy="496252"/>
          </a:xfrm>
          <a:prstGeom prst="rect">
            <a:avLst/>
          </a:prstGeom>
        </p:spPr>
        <p:txBody>
          <a:bodyPr vert="horz" lIns="90946" tIns="45473" rIns="90946" bIns="4547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955" y="9428801"/>
            <a:ext cx="2946134" cy="496252"/>
          </a:xfrm>
          <a:prstGeom prst="rect">
            <a:avLst/>
          </a:prstGeom>
        </p:spPr>
        <p:txBody>
          <a:bodyPr vert="horz" lIns="90946" tIns="45473" rIns="90946" bIns="45473" rtlCol="0" anchor="b"/>
          <a:lstStyle>
            <a:lvl1pPr algn="r">
              <a:defRPr sz="1200"/>
            </a:lvl1pPr>
          </a:lstStyle>
          <a:p>
            <a:fld id="{12EFECEC-5E2D-456E-A474-DFA1AB4E80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81460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332"/>
          </a:xfrm>
          <a:prstGeom prst="rect">
            <a:avLst/>
          </a:prstGeom>
        </p:spPr>
        <p:txBody>
          <a:bodyPr vert="horz" lIns="90946" tIns="45473" rIns="90946" bIns="4547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332"/>
          </a:xfrm>
          <a:prstGeom prst="rect">
            <a:avLst/>
          </a:prstGeom>
        </p:spPr>
        <p:txBody>
          <a:bodyPr vert="horz" lIns="90946" tIns="45473" rIns="90946" bIns="45473" rtlCol="0"/>
          <a:lstStyle>
            <a:lvl1pPr algn="r">
              <a:defRPr sz="1200"/>
            </a:lvl1pPr>
          </a:lstStyle>
          <a:p>
            <a:fld id="{9E87A04A-1D79-4CE6-9FA4-7606F3ADCCAF}" type="datetimeFigureOut">
              <a:rPr lang="ru-RU" smtClean="0"/>
              <a:pPr/>
              <a:t>17.02.2025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946" tIns="45473" rIns="90946" bIns="45473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6"/>
          </a:xfrm>
          <a:prstGeom prst="rect">
            <a:avLst/>
          </a:prstGeom>
        </p:spPr>
        <p:txBody>
          <a:bodyPr vert="horz" lIns="90946" tIns="45473" rIns="90946" bIns="45473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8585"/>
            <a:ext cx="2945659" cy="496332"/>
          </a:xfrm>
          <a:prstGeom prst="rect">
            <a:avLst/>
          </a:prstGeom>
        </p:spPr>
        <p:txBody>
          <a:bodyPr vert="horz" lIns="90946" tIns="45473" rIns="90946" bIns="4547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28585"/>
            <a:ext cx="2945659" cy="496332"/>
          </a:xfrm>
          <a:prstGeom prst="rect">
            <a:avLst/>
          </a:prstGeom>
        </p:spPr>
        <p:txBody>
          <a:bodyPr vert="horz" lIns="90946" tIns="45473" rIns="90946" bIns="45473" rtlCol="0" anchor="b"/>
          <a:lstStyle>
            <a:lvl1pPr algn="r">
              <a:defRPr sz="1200"/>
            </a:lvl1pPr>
          </a:lstStyle>
          <a:p>
            <a:fld id="{5527F5C3-C9F5-40F2-8017-BC469BB515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13953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17.02.2025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0600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17.02.2025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1099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17.02.2025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447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17.02.2025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8536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17.02.2025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0512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17.02.2025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354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17.02.2025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4029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17.02.2025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8233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17.02.2025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2641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17.02.2025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0859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17.02.2025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996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A40D98-67B8-4E26-A627-D95E4CF8B836}" type="datetimeFigureOut">
              <a:rPr lang="ru-RU" smtClean="0"/>
              <a:pPr/>
              <a:t>17.02.2025</a:t>
            </a:fld>
            <a:endParaRPr lang="ru-RU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81FF6F9-8747-4562-A497-A598130D5201}"/>
              </a:ext>
            </a:extLst>
          </p:cNvPr>
          <p:cNvSpPr txBox="1"/>
          <p:nvPr userDrawn="1"/>
        </p:nvSpPr>
        <p:spPr>
          <a:xfrm rot="19885710">
            <a:off x="323528" y="2690336"/>
            <a:ext cx="84969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0" b="1" i="1" dirty="0">
                <a:solidFill>
                  <a:schemeClr val="tx2">
                    <a:lumMod val="60000"/>
                    <a:lumOff val="40000"/>
                    <a:alpha val="14000"/>
                  </a:schemeClr>
                </a:solidFill>
                <a:latin typeface="Times New Roman" pitchFamily="18" charset="0"/>
                <a:cs typeface="Times New Roman" pitchFamily="18" charset="0"/>
              </a:rPr>
              <a:t>@elvira__expert</a:t>
            </a:r>
            <a:endParaRPr lang="ru-RU" sz="9000" b="1" i="1" dirty="0">
              <a:solidFill>
                <a:schemeClr val="tx2">
                  <a:lumMod val="60000"/>
                  <a:lumOff val="40000"/>
                  <a:alpha val="14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3488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www.consultant.ru/document/cons_doc_LAW_140174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cntd.ru/document/351559278" TargetMode="External"/><Relationship Id="rId2" Type="http://schemas.openxmlformats.org/officeDocument/2006/relationships/hyperlink" Target="http://www.consultant.ru/document/cons_doc_LAW_140174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docs.cntd.ru/document/1310389034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cntd.ru/document/351559278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docs.cntd.ru/document/1310389034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rulaws.ru/amp/acts/Pismo-Minprosvescheniya-Rossii-ot-29.10.2021-N-04-PG-MP-56472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file:///F:\&#1047;&#1072;&#1075;&#1088;&#1091;&#1079;&#1082;&#1080;\&#1055;&#1088;&#1077;&#1079;&#1077;&#1085;&#1090;&#1072;&#1094;&#1080;&#1103;%20&#1052;&#1080;&#1085;&#1087;&#1088;&#1086;&#1089;&#1074;&#1077;&#1097;&#1077;&#1085;&#1080;&#1103;%20&#1056;&#1086;&#1089;&#1089;&#1080;&#1080;%20&#1086;%20&#1089;&#1085;&#1080;&#1078;&#1077;&#1085;&#1080;&#1080;%20&#1085;&#1072;&#1075;&#1088;&#1091;&#1079;&#1082;&#1080;.pdf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1"/>
          <p:cNvSpPr txBox="1">
            <a:spLocks/>
          </p:cNvSpPr>
          <p:nvPr/>
        </p:nvSpPr>
        <p:spPr>
          <a:xfrm>
            <a:off x="7010400" y="8713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85800"/>
            <a:endParaRPr lang="ru-RU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23528" y="2348880"/>
            <a:ext cx="871296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Снижение бюрократической нагрузки педагогических работников и образовательных организаций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8A1F3D65-5DF0-40FD-AE26-BA5E553217A4}"/>
              </a:ext>
            </a:extLst>
          </p:cNvPr>
          <p:cNvSpPr/>
          <p:nvPr/>
        </p:nvSpPr>
        <p:spPr>
          <a:xfrm>
            <a:off x="1331640" y="47029"/>
            <a:ext cx="73803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b="1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Аникеева Эльвира </a:t>
            </a:r>
            <a:r>
              <a:rPr lang="ru-RU" b="1" dirty="0" err="1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Дамировна</a:t>
            </a:r>
            <a:r>
              <a:rPr lang="ru-RU" b="1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endParaRPr lang="ru-RU" b="1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Учитель высшей квалификационной категории,</a:t>
            </a:r>
          </a:p>
          <a:p>
            <a:pPr algn="r"/>
            <a:r>
              <a:rPr lang="ru-RU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Зам. директора по УР, </a:t>
            </a:r>
          </a:p>
          <a:p>
            <a:pPr algn="r"/>
            <a:r>
              <a:rPr lang="ru-RU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Эксперт общего 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val="2386936181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B71C0EFF-A59F-4AB4-B707-5393A0541427}"/>
              </a:ext>
            </a:extLst>
          </p:cNvPr>
          <p:cNvSpPr/>
          <p:nvPr/>
        </p:nvSpPr>
        <p:spPr>
          <a:xfrm>
            <a:off x="179512" y="332656"/>
            <a:ext cx="87849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u="sng" dirty="0">
                <a:solidFill>
                  <a:srgbClr val="FF9900"/>
                </a:solidFill>
                <a:latin typeface="PT Sans"/>
                <a:hlinkClick r:id="rId2"/>
              </a:rPr>
              <a:t>Федеральный закон от 29.12.2012 N 273-ФЗ (ред. от 28.12.2024) "Об образовании в Российской Федерации"</a:t>
            </a:r>
            <a:endParaRPr lang="ru-RU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5B433560-6A95-4DBC-ACF5-13C4FF15E2EE}"/>
              </a:ext>
            </a:extLst>
          </p:cNvPr>
          <p:cNvSpPr/>
          <p:nvPr/>
        </p:nvSpPr>
        <p:spPr>
          <a:xfrm>
            <a:off x="467544" y="978987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Статья 29. Информационная открытость образовательной организации</a:t>
            </a:r>
            <a:endParaRPr lang="ru-RU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3E292D4E-109C-4093-878B-A25908B792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7897" y="2325692"/>
            <a:ext cx="8716591" cy="355332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9B6A920-E658-4C8C-AC58-3194AAA316D4}"/>
              </a:ext>
            </a:extLst>
          </p:cNvPr>
          <p:cNvSpPr txBox="1"/>
          <p:nvPr/>
        </p:nvSpPr>
        <p:spPr>
          <a:xfrm>
            <a:off x="4392488" y="1785892"/>
            <a:ext cx="45720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С 1 марта 2025 года в силу новая редакция</a:t>
            </a:r>
            <a:endParaRPr lang="ru-RU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01887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BD26D32C-CA03-38FE-0CD9-898709276B17}"/>
              </a:ext>
            </a:extLst>
          </p:cNvPr>
          <p:cNvSpPr txBox="1"/>
          <p:nvPr/>
        </p:nvSpPr>
        <p:spPr>
          <a:xfrm>
            <a:off x="539551" y="1035728"/>
            <a:ext cx="763284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Статья 47. Правовой статус педагогических работников. Права и свободы педагогических работников, права их реализации</a:t>
            </a:r>
            <a:endParaRPr lang="ru-RU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4E2FF90-1AD8-2234-2D2E-F43ACA270054}"/>
              </a:ext>
            </a:extLst>
          </p:cNvPr>
          <p:cNvSpPr txBox="1"/>
          <p:nvPr/>
        </p:nvSpPr>
        <p:spPr>
          <a:xfrm>
            <a:off x="3529055" y="246962"/>
            <a:ext cx="561494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b="1" i="0" u="none" strike="noStrike" dirty="0">
                <a:solidFill>
                  <a:srgbClr val="1A0DAB"/>
                </a:solidFill>
                <a:effectLst/>
                <a:latin typeface="PT Sans" panose="020B0503020203020204" pitchFamily="34" charset="-52"/>
                <a:hlinkClick r:id="rId2"/>
              </a:rPr>
              <a:t>Федеральный закон от 29.12.2012 N 273-ФЗ (ред. от 14.07.2022) "Об образовании в Российской Федерации"</a:t>
            </a:r>
            <a:endParaRPr lang="ru-RU" sz="1400" dirty="0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C4BA780E-235A-4227-AF0A-5E2947E29488}"/>
              </a:ext>
            </a:extLst>
          </p:cNvPr>
          <p:cNvSpPr/>
          <p:nvPr/>
        </p:nvSpPr>
        <p:spPr>
          <a:xfrm>
            <a:off x="395536" y="1682059"/>
            <a:ext cx="8568952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/>
            <a:r>
              <a:rPr lang="ru-RU" sz="1600" dirty="0">
                <a:solidFill>
                  <a:srgbClr val="000000"/>
                </a:solidFill>
              </a:rPr>
              <a:t>6.1. </a:t>
            </a:r>
            <a:r>
              <a:rPr lang="ru-RU" sz="1600" dirty="0">
                <a:solidFill>
                  <a:srgbClr val="FF0000"/>
                </a:solidFill>
              </a:rPr>
              <a:t>Перечень документации</a:t>
            </a:r>
            <a:r>
              <a:rPr lang="ru-RU" sz="1600" dirty="0">
                <a:solidFill>
                  <a:srgbClr val="000000"/>
                </a:solidFill>
              </a:rPr>
              <a:t>, подготовка которой осуществляется педагогическими работниками при реализации основных общеобразовательных программ, </a:t>
            </a:r>
            <a:r>
              <a:rPr lang="ru-RU" sz="1600" dirty="0">
                <a:solidFill>
                  <a:srgbClr val="FF0000"/>
                </a:solidFill>
              </a:rPr>
              <a:t>утверждается федеральным органом исполнительной власти</a:t>
            </a:r>
            <a:r>
              <a:rPr lang="ru-RU" sz="1600" dirty="0">
                <a:solidFill>
                  <a:srgbClr val="000000"/>
                </a:solidFill>
              </a:rPr>
              <a:t>, осуществляющим функции по выработке и реализации государственной политики и нормативно-правовому регулированию в сфере общего образования. </a:t>
            </a:r>
            <a:r>
              <a:rPr lang="ru-RU" sz="1600" dirty="0">
                <a:solidFill>
                  <a:srgbClr val="FF0000"/>
                </a:solidFill>
              </a:rPr>
              <a:t>Орган государственной власти субъекта </a:t>
            </a:r>
            <a:r>
              <a:rPr lang="ru-RU" sz="1600" dirty="0">
                <a:solidFill>
                  <a:srgbClr val="000000"/>
                </a:solidFill>
              </a:rPr>
              <a:t>Российской Федерации, осуществляющий государственное управление в сфере образования, по согласованию с федеральным органом исполнительной власти, осуществляющим функции по выработке и реализации государственной политики и нормативно-правовому регулированию в сфере общего образования, </a:t>
            </a:r>
            <a:r>
              <a:rPr lang="ru-RU" sz="1600" dirty="0">
                <a:solidFill>
                  <a:srgbClr val="FF0000"/>
                </a:solidFill>
              </a:rPr>
              <a:t>вправе утвердить дополнительный перечень документации</a:t>
            </a:r>
            <a:r>
              <a:rPr lang="ru-RU" sz="1600" dirty="0">
                <a:solidFill>
                  <a:srgbClr val="000000"/>
                </a:solidFill>
              </a:rPr>
              <a:t>, подготовка которой осуществляется педагогическими работниками при реализации основных общеобразовательных программ.</a:t>
            </a:r>
          </a:p>
          <a:p>
            <a:pPr algn="just"/>
            <a:endParaRPr lang="ru-RU" sz="1600" dirty="0">
              <a:solidFill>
                <a:srgbClr val="828282"/>
              </a:solidFill>
            </a:endParaRPr>
          </a:p>
          <a:p>
            <a:pPr algn="just"/>
            <a:endParaRPr lang="ru-RU" sz="1600" dirty="0">
              <a:solidFill>
                <a:srgbClr val="828282"/>
              </a:solidFill>
            </a:endParaRPr>
          </a:p>
          <a:p>
            <a:pPr algn="just"/>
            <a:endParaRPr lang="ru-RU" sz="1600" dirty="0">
              <a:solidFill>
                <a:srgbClr val="828282"/>
              </a:solidFill>
            </a:endParaRPr>
          </a:p>
          <a:p>
            <a:pPr algn="just"/>
            <a:endParaRPr lang="ru-RU" sz="1600" dirty="0">
              <a:solidFill>
                <a:srgbClr val="828282"/>
              </a:solidFill>
            </a:endParaRPr>
          </a:p>
          <a:p>
            <a:pPr algn="just"/>
            <a:r>
              <a:rPr lang="ru-RU" sz="1600" dirty="0"/>
              <a:t>6.2. Не допускается возложение на педагогических работников общеобразовательных организаций работы, не предусмотренной частями 6 и 9 настоящей статьи, в том числе связанной с подготовкой документов, не включенных в перечни, указанные в части 6.1. настоящей статьи.</a:t>
            </a:r>
            <a:endParaRPr lang="ru-RU" sz="1600" b="0" i="0" dirty="0">
              <a:solidFill>
                <a:srgbClr val="828282"/>
              </a:solidFill>
              <a:effectLst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1E3DFB83-896C-49BA-9D25-B8C9B0804B8B}"/>
              </a:ext>
            </a:extLst>
          </p:cNvPr>
          <p:cNvSpPr/>
          <p:nvPr/>
        </p:nvSpPr>
        <p:spPr>
          <a:xfrm>
            <a:off x="7434064" y="4293096"/>
            <a:ext cx="1709936" cy="338554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>
            <a:spAutoFit/>
          </a:bodyPr>
          <a:lstStyle/>
          <a:p>
            <a:r>
              <a:rPr lang="ru-RU" sz="800" b="1" dirty="0">
                <a:solidFill>
                  <a:srgbClr val="000000"/>
                </a:solidFill>
                <a:latin typeface="PT Sans" panose="020B0503020203020204"/>
                <a:hlinkClick r:id="rId3"/>
              </a:rPr>
              <a:t>Приказ </a:t>
            </a:r>
            <a:r>
              <a:rPr lang="ru-RU" sz="800" b="1" dirty="0" err="1">
                <a:solidFill>
                  <a:srgbClr val="000000"/>
                </a:solidFill>
                <a:latin typeface="PT Sans" panose="020B0503020203020204"/>
                <a:hlinkClick r:id="rId3"/>
              </a:rPr>
              <a:t>Минпросвещения</a:t>
            </a:r>
            <a:r>
              <a:rPr lang="ru-RU" sz="800" b="1" dirty="0">
                <a:solidFill>
                  <a:srgbClr val="000000"/>
                </a:solidFill>
                <a:latin typeface="PT Sans" panose="020B0503020203020204"/>
                <a:hlinkClick r:id="rId3"/>
              </a:rPr>
              <a:t> России от 21.07.2022 N 582</a:t>
            </a:r>
            <a:endParaRPr lang="ru-RU" sz="800" b="1" i="0" dirty="0">
              <a:solidFill>
                <a:srgbClr val="000000"/>
              </a:solidFill>
              <a:effectLst/>
              <a:latin typeface="PT Sans" panose="020B0503020203020204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44AF0659-4632-47A6-9916-0F02AFC1A84C}"/>
              </a:ext>
            </a:extLst>
          </p:cNvPr>
          <p:cNvSpPr/>
          <p:nvPr/>
        </p:nvSpPr>
        <p:spPr>
          <a:xfrm>
            <a:off x="7434064" y="4837387"/>
            <a:ext cx="1709936" cy="461665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>
            <a:spAutoFit/>
          </a:bodyPr>
          <a:lstStyle/>
          <a:p>
            <a:r>
              <a:rPr lang="ru-RU" sz="800" b="1" dirty="0">
                <a:solidFill>
                  <a:srgbClr val="000000"/>
                </a:solidFill>
                <a:latin typeface="PT Sans" panose="020B0503020203020204"/>
              </a:rPr>
              <a:t>С 1 марта 2025</a:t>
            </a:r>
          </a:p>
          <a:p>
            <a:r>
              <a:rPr lang="ru-RU" sz="800" b="1" i="0" dirty="0">
                <a:solidFill>
                  <a:srgbClr val="000000"/>
                </a:solidFill>
                <a:effectLst/>
                <a:latin typeface="PT Sans" panose="020B0503020203020204"/>
                <a:hlinkClick r:id="rId4"/>
              </a:rPr>
              <a:t>Приказ </a:t>
            </a:r>
            <a:r>
              <a:rPr lang="ru-RU" sz="800" b="1" i="0" dirty="0" err="1">
                <a:solidFill>
                  <a:srgbClr val="000000"/>
                </a:solidFill>
                <a:effectLst/>
                <a:latin typeface="PT Sans" panose="020B0503020203020204"/>
                <a:hlinkClick r:id="rId4"/>
              </a:rPr>
              <a:t>Минпросвещения</a:t>
            </a:r>
            <a:r>
              <a:rPr lang="ru-RU" sz="800" b="1" i="0" dirty="0">
                <a:solidFill>
                  <a:srgbClr val="000000"/>
                </a:solidFill>
                <a:effectLst/>
                <a:latin typeface="PT Sans" panose="020B0503020203020204"/>
                <a:hlinkClick r:id="rId4"/>
              </a:rPr>
              <a:t> №779 от 6.11.2024</a:t>
            </a:r>
            <a:endParaRPr lang="ru-RU" sz="800" b="1" i="0" dirty="0">
              <a:solidFill>
                <a:srgbClr val="000000"/>
              </a:solidFill>
              <a:effectLst/>
              <a:latin typeface="PT Sans" panose="020B0503020203020204"/>
            </a:endParaRPr>
          </a:p>
        </p:txBody>
      </p:sp>
    </p:spTree>
    <p:extLst>
      <p:ext uri="{BB962C8B-B14F-4D97-AF65-F5344CB8AC3E}">
        <p14:creationId xmlns:p14="http://schemas.microsoft.com/office/powerpoint/2010/main" val="3568768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5B52A6D1-A724-4599-87BF-ADDCB42C80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340768"/>
            <a:ext cx="5727886" cy="525937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62EF07FF-6A6B-4F70-909A-B2FAB0FFF3C9}"/>
              </a:ext>
            </a:extLst>
          </p:cNvPr>
          <p:cNvSpPr/>
          <p:nvPr/>
        </p:nvSpPr>
        <p:spPr>
          <a:xfrm>
            <a:off x="4644008" y="836712"/>
            <a:ext cx="43150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>
                <a:hlinkClick r:id="rId3"/>
              </a:rPr>
              <a:t>https://docs.cntd.ru/document/351559278</a:t>
            </a:r>
            <a:r>
              <a:rPr lang="ru-RU"/>
              <a:t> </a:t>
            </a:r>
            <a:endParaRPr lang="ru-RU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065513CF-9457-4B3D-898C-BFF7A97F2F8F}"/>
              </a:ext>
            </a:extLst>
          </p:cNvPr>
          <p:cNvSpPr/>
          <p:nvPr/>
        </p:nvSpPr>
        <p:spPr>
          <a:xfrm>
            <a:off x="323528" y="163094"/>
            <a:ext cx="8635572" cy="6062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 утверждении перечня документации, подготовка которой осуществляется педагогическими работниками </a:t>
            </a:r>
            <a:r>
              <a:rPr lang="ru-RU" sz="1600" b="1" u="sng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 реализации основных образовательных программ</a:t>
            </a:r>
            <a:endParaRPr lang="ru-RU" sz="1600" b="1" u="sng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49457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CD4D197-63A8-45B4-946E-79F92B02BCC8}"/>
              </a:ext>
            </a:extLst>
          </p:cNvPr>
          <p:cNvSpPr/>
          <p:nvPr/>
        </p:nvSpPr>
        <p:spPr>
          <a:xfrm>
            <a:off x="251520" y="260648"/>
            <a:ext cx="864096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ru-RU" b="1" dirty="0">
                <a:solidFill>
                  <a:srgbClr val="444444"/>
                </a:solidFill>
              </a:rPr>
              <a:t>Перечень документации, подготовка которой осуществляется педагогическими работниками при реализации основных общеобразовательных программ</a:t>
            </a:r>
          </a:p>
          <a:p>
            <a:pPr algn="just" fontAlgn="base"/>
            <a:endParaRPr lang="ru-RU" dirty="0">
              <a:solidFill>
                <a:srgbClr val="444444"/>
              </a:solidFill>
            </a:endParaRPr>
          </a:p>
          <a:p>
            <a:pPr algn="just" fontAlgn="base"/>
            <a:r>
              <a:rPr lang="ru-RU" dirty="0">
                <a:solidFill>
                  <a:srgbClr val="444444"/>
                </a:solidFill>
              </a:rPr>
              <a:t>1. Рабочая программа учебного предмета, учебного курса (в том числе внеурочной деятельности), учебного модуля.</a:t>
            </a:r>
          </a:p>
          <a:p>
            <a:pPr algn="just" fontAlgn="base"/>
            <a:r>
              <a:rPr lang="ru-RU" dirty="0">
                <a:solidFill>
                  <a:srgbClr val="444444"/>
                </a:solidFill>
              </a:rPr>
              <a:t>2. Журнал учета успеваемости.</a:t>
            </a:r>
          </a:p>
          <a:p>
            <a:pPr algn="just" fontAlgn="base"/>
            <a:r>
              <a:rPr lang="ru-RU" dirty="0">
                <a:solidFill>
                  <a:srgbClr val="444444"/>
                </a:solidFill>
              </a:rPr>
              <a:t>3. Журнал внеурочной деятельности (для педагогических работников, осуществляющих внеурочную деятельность).</a:t>
            </a:r>
          </a:p>
          <a:p>
            <a:pPr algn="just" fontAlgn="base"/>
            <a:r>
              <a:rPr lang="ru-RU" dirty="0">
                <a:solidFill>
                  <a:srgbClr val="444444"/>
                </a:solidFill>
              </a:rPr>
              <a:t>4. План воспитательной работы (для педагогических работников, осуществляющих функции классного руководства).</a:t>
            </a:r>
          </a:p>
          <a:p>
            <a:pPr algn="just" fontAlgn="base"/>
            <a:r>
              <a:rPr lang="ru-RU" dirty="0">
                <a:solidFill>
                  <a:srgbClr val="444444"/>
                </a:solidFill>
              </a:rPr>
              <a:t>5. Характеристика на обучающегося (по запросу).</a:t>
            </a:r>
            <a:endParaRPr lang="ru-RU" b="0" i="0" dirty="0">
              <a:solidFill>
                <a:srgbClr val="444444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1303451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ABA8D2F-147C-4377-889D-B68E547CC379}"/>
              </a:ext>
            </a:extLst>
          </p:cNvPr>
          <p:cNvSpPr txBox="1"/>
          <p:nvPr/>
        </p:nvSpPr>
        <p:spPr>
          <a:xfrm>
            <a:off x="179512" y="188640"/>
            <a:ext cx="76328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С 1 марта 2025 года в силу вступает новый Приказ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883EF180-396D-4C63-A953-1A93BB2D35DB}"/>
              </a:ext>
            </a:extLst>
          </p:cNvPr>
          <p:cNvSpPr/>
          <p:nvPr/>
        </p:nvSpPr>
        <p:spPr>
          <a:xfrm>
            <a:off x="1781944" y="557972"/>
            <a:ext cx="718254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ru-RU" sz="1600" b="1" i="0" dirty="0">
                <a:solidFill>
                  <a:srgbClr val="000000"/>
                </a:solidFill>
                <a:effectLst/>
                <a:latin typeface="PT Sans" panose="020B0503020203020204"/>
                <a:hlinkClick r:id="rId2"/>
              </a:rPr>
              <a:t>Приказ </a:t>
            </a:r>
            <a:r>
              <a:rPr lang="ru-RU" sz="1600" b="1" i="0" dirty="0" err="1">
                <a:solidFill>
                  <a:srgbClr val="000000"/>
                </a:solidFill>
                <a:effectLst/>
                <a:latin typeface="PT Sans" panose="020B0503020203020204"/>
                <a:hlinkClick r:id="rId2"/>
              </a:rPr>
              <a:t>Минпросвещения</a:t>
            </a:r>
            <a:r>
              <a:rPr lang="ru-RU" sz="1600" b="1" i="0" dirty="0">
                <a:solidFill>
                  <a:srgbClr val="000000"/>
                </a:solidFill>
                <a:effectLst/>
                <a:latin typeface="PT Sans" panose="020B0503020203020204"/>
                <a:hlinkClick r:id="rId2"/>
              </a:rPr>
              <a:t> №779 от 6.11.2024</a:t>
            </a:r>
            <a:endParaRPr lang="ru-RU" sz="1600" b="1" i="0" dirty="0">
              <a:solidFill>
                <a:srgbClr val="000000"/>
              </a:solidFill>
              <a:effectLst/>
              <a:latin typeface="PT Sans" panose="020B0503020203020204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3DEBBC9-31AD-446C-A16D-16C0B198AA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536" y="994600"/>
            <a:ext cx="5760640" cy="535103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828621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F994C3D-85CC-4C30-8266-64C182E31E06}"/>
              </a:ext>
            </a:extLst>
          </p:cNvPr>
          <p:cNvSpPr txBox="1"/>
          <p:nvPr/>
        </p:nvSpPr>
        <p:spPr>
          <a:xfrm>
            <a:off x="179512" y="188640"/>
            <a:ext cx="76328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Что изменилось?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10353D0-CBA8-456A-B2CD-6A52E31473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1484784"/>
            <a:ext cx="5904656" cy="487640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374E5629-A9CE-4924-A084-C5739CBB7F6F}"/>
              </a:ext>
            </a:extLst>
          </p:cNvPr>
          <p:cNvSpPr/>
          <p:nvPr/>
        </p:nvSpPr>
        <p:spPr>
          <a:xfrm>
            <a:off x="3839933" y="557972"/>
            <a:ext cx="5124555" cy="738664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latin typeface="Times New Roman" panose="02020603050405020304" pitchFamily="18" charset="0"/>
              </a:rPr>
              <a:t>Перечень документов, подготовка которых осуществляется педагогическими работниками при реализации ООП НОО, ООО, СОО остался прежним</a:t>
            </a:r>
          </a:p>
        </p:txBody>
      </p:sp>
    </p:spTree>
    <p:extLst>
      <p:ext uri="{BB962C8B-B14F-4D97-AF65-F5344CB8AC3E}">
        <p14:creationId xmlns:p14="http://schemas.microsoft.com/office/powerpoint/2010/main" val="22025942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468CF686-ABD3-4D2F-B690-9743BBF74A39}"/>
              </a:ext>
            </a:extLst>
          </p:cNvPr>
          <p:cNvSpPr/>
          <p:nvPr/>
        </p:nvSpPr>
        <p:spPr>
          <a:xfrm>
            <a:off x="179512" y="260648"/>
            <a:ext cx="3672407" cy="52322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latin typeface="Times New Roman" panose="02020603050405020304" pitchFamily="18" charset="0"/>
              </a:rPr>
              <a:t>Добавили перечень документов при реализации </a:t>
            </a:r>
            <a:r>
              <a:rPr lang="ru-RU" sz="1400" b="1" dirty="0">
                <a:latin typeface="Times New Roman" panose="02020603050405020304" pitchFamily="18" charset="0"/>
              </a:rPr>
              <a:t>дошкольного образования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54E37E98-E7F7-4423-8336-B88C8D7471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33159" y="901350"/>
            <a:ext cx="5008261" cy="14932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B7AC46F-AB1E-46BE-A062-BAC341769DB1}"/>
              </a:ext>
            </a:extLst>
          </p:cNvPr>
          <p:cNvSpPr/>
          <p:nvPr/>
        </p:nvSpPr>
        <p:spPr>
          <a:xfrm>
            <a:off x="204767" y="2560149"/>
            <a:ext cx="3672407" cy="738664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latin typeface="Times New Roman" panose="02020603050405020304" pitchFamily="18" charset="0"/>
              </a:rPr>
              <a:t>Добавили перечень документов при реализации </a:t>
            </a:r>
            <a:r>
              <a:rPr lang="ru-RU" sz="1400" b="1" dirty="0">
                <a:latin typeface="Times New Roman" panose="02020603050405020304" pitchFamily="18" charset="0"/>
              </a:rPr>
              <a:t>программ среднего профессионального образования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E7FB105-E1EB-449D-A616-F35AB806F1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61556" y="3464384"/>
            <a:ext cx="4954145" cy="3191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59971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7F8ECBD-E5C7-425E-A84D-F91A79FC8F36}"/>
              </a:ext>
            </a:extLst>
          </p:cNvPr>
          <p:cNvSpPr/>
          <p:nvPr/>
        </p:nvSpPr>
        <p:spPr>
          <a:xfrm>
            <a:off x="323528" y="116632"/>
            <a:ext cx="86409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ru-RU" b="1" dirty="0">
                <a:solidFill>
                  <a:srgbClr val="444444"/>
                </a:solidFill>
              </a:rPr>
              <a:t>Бумажный и/или электронный журнал?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CC869184-02D6-472F-859E-53019826B2A2}"/>
              </a:ext>
            </a:extLst>
          </p:cNvPr>
          <p:cNvSpPr/>
          <p:nvPr/>
        </p:nvSpPr>
        <p:spPr>
          <a:xfrm>
            <a:off x="3851920" y="6165304"/>
            <a:ext cx="545435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dirty="0">
                <a:hlinkClick r:id="rId2"/>
              </a:rPr>
              <a:t>https://rulaws.ru/amp/acts/Pismo-Minprosvescheniya-Rossii-ot-29.10.2021-N-04-PG-MP-56472/</a:t>
            </a:r>
            <a:r>
              <a:rPr lang="ru-RU" sz="1000" dirty="0"/>
              <a:t> 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A57EB11D-2031-4B8D-BBBA-0C31781BFD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04" y="908720"/>
            <a:ext cx="7235210" cy="44993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B8BA8FFF-9F02-4168-A28C-A5FBA2159301}"/>
              </a:ext>
            </a:extLst>
          </p:cNvPr>
          <p:cNvCxnSpPr>
            <a:cxnSpLocks/>
          </p:cNvCxnSpPr>
          <p:nvPr/>
        </p:nvCxnSpPr>
        <p:spPr>
          <a:xfrm>
            <a:off x="1835696" y="4437112"/>
            <a:ext cx="5400600" cy="0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058A40A3-901B-46F2-A01A-DD5B0623404E}"/>
              </a:ext>
            </a:extLst>
          </p:cNvPr>
          <p:cNvCxnSpPr>
            <a:cxnSpLocks/>
          </p:cNvCxnSpPr>
          <p:nvPr/>
        </p:nvCxnSpPr>
        <p:spPr>
          <a:xfrm>
            <a:off x="179512" y="4653136"/>
            <a:ext cx="7056784" cy="0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E19D8419-DC96-4820-93B0-C9814EE95202}"/>
              </a:ext>
            </a:extLst>
          </p:cNvPr>
          <p:cNvCxnSpPr>
            <a:cxnSpLocks/>
          </p:cNvCxnSpPr>
          <p:nvPr/>
        </p:nvCxnSpPr>
        <p:spPr>
          <a:xfrm>
            <a:off x="179512" y="4869160"/>
            <a:ext cx="7056784" cy="0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24F5BD5B-4AF7-42B0-A650-E54C025FF2B6}"/>
              </a:ext>
            </a:extLst>
          </p:cNvPr>
          <p:cNvCxnSpPr>
            <a:cxnSpLocks/>
          </p:cNvCxnSpPr>
          <p:nvPr/>
        </p:nvCxnSpPr>
        <p:spPr>
          <a:xfrm>
            <a:off x="179512" y="5085184"/>
            <a:ext cx="2592288" cy="0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D73EF80B-7D57-4CC6-80D5-4F45FAE94C28}"/>
              </a:ext>
            </a:extLst>
          </p:cNvPr>
          <p:cNvSpPr txBox="1"/>
          <p:nvPr/>
        </p:nvSpPr>
        <p:spPr>
          <a:xfrm>
            <a:off x="5602907" y="1620089"/>
            <a:ext cx="3266778" cy="584775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1600" i="1" dirty="0"/>
              <a:t>Порядок ведения утверждается локальными актами школы</a:t>
            </a:r>
          </a:p>
        </p:txBody>
      </p:sp>
    </p:spTree>
    <p:extLst>
      <p:ext uri="{BB962C8B-B14F-4D97-AF65-F5344CB8AC3E}">
        <p14:creationId xmlns:p14="http://schemas.microsoft.com/office/powerpoint/2010/main" val="38400386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1ACA8E8D-DCFB-43F3-A330-2E6DF717605B}"/>
              </a:ext>
            </a:extLst>
          </p:cNvPr>
          <p:cNvSpPr/>
          <p:nvPr/>
        </p:nvSpPr>
        <p:spPr>
          <a:xfrm>
            <a:off x="323528" y="116632"/>
            <a:ext cx="86409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ru-RU" b="1" dirty="0">
                <a:solidFill>
                  <a:srgbClr val="444444"/>
                </a:solidFill>
              </a:rPr>
              <a:t>Дополнительные документы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1A95A287-3386-4A7D-9238-361A62E17F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620688"/>
            <a:ext cx="8172400" cy="451030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4F5BEEB-E52B-49FD-9749-02E64A2ACD4D}"/>
              </a:ext>
            </a:extLst>
          </p:cNvPr>
          <p:cNvSpPr txBox="1"/>
          <p:nvPr/>
        </p:nvSpPr>
        <p:spPr>
          <a:xfrm>
            <a:off x="4644008" y="4869160"/>
            <a:ext cx="4369693" cy="181588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1600" i="1" dirty="0"/>
              <a:t>Перечень документов, требуемых от сотрудника, выполняющего </a:t>
            </a:r>
            <a:r>
              <a:rPr lang="ru-RU" sz="1600" b="1" i="1" dirty="0">
                <a:solidFill>
                  <a:srgbClr val="FF0000"/>
                </a:solidFill>
              </a:rPr>
              <a:t>работу за дополнительную плату, определяется локальными актами</a:t>
            </a:r>
            <a:r>
              <a:rPr lang="ru-RU" sz="1600" i="1" dirty="0"/>
              <a:t>: </a:t>
            </a:r>
          </a:p>
          <a:p>
            <a:pPr algn="ctr"/>
            <a:r>
              <a:rPr lang="ru-RU" sz="1600" i="1" dirty="0"/>
              <a:t>дополнительным соглашением,</a:t>
            </a:r>
          </a:p>
          <a:p>
            <a:pPr algn="ctr"/>
            <a:r>
              <a:rPr lang="ru-RU" sz="1600" i="1" dirty="0"/>
              <a:t> должностной инструкцией,</a:t>
            </a:r>
          </a:p>
          <a:p>
            <a:pPr algn="ctr"/>
            <a:r>
              <a:rPr lang="ru-RU" sz="1600" i="1" dirty="0"/>
              <a:t> приказом.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8D1A24C-55E9-41C8-BD88-9CFCF5A7E024}"/>
              </a:ext>
            </a:extLst>
          </p:cNvPr>
          <p:cNvSpPr txBox="1"/>
          <p:nvPr/>
        </p:nvSpPr>
        <p:spPr>
          <a:xfrm>
            <a:off x="323528" y="5356373"/>
            <a:ext cx="2448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/>
              <a:t>Скриншот презентации </a:t>
            </a:r>
            <a:r>
              <a:rPr lang="ru-RU" sz="1200" dirty="0" err="1"/>
              <a:t>Минпросвещения</a:t>
            </a:r>
            <a:endParaRPr lang="ru-RU" sz="1200" dirty="0"/>
          </a:p>
          <a:p>
            <a:pPr algn="ctr"/>
            <a:r>
              <a:rPr lang="ru-RU" sz="1200" dirty="0"/>
              <a:t>Ссылка </a:t>
            </a:r>
            <a:r>
              <a:rPr lang="ru-RU" sz="1200" dirty="0">
                <a:hlinkClick r:id="rId3" action="ppaction://hlinkfile"/>
              </a:rPr>
              <a:t>file:///F:/Загрузки/Презентация%20Минпросвещения%20России%20о%20снижении%20нагрузки.pdf</a:t>
            </a:r>
            <a:r>
              <a:rPr lang="ru-RU" sz="1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0996776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39672</TotalTime>
  <Words>481</Words>
  <Application>Microsoft Office PowerPoint</Application>
  <PresentationFormat>Экран (4:3)</PresentationFormat>
  <Paragraphs>44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PT Sans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Система образования г. Набережные Челны</dc:title>
  <dc:creator>Vladimir</dc:creator>
  <cp:lastModifiedBy>Илья Аникеев</cp:lastModifiedBy>
  <cp:revision>1255</cp:revision>
  <cp:lastPrinted>2020-09-26T10:10:14Z</cp:lastPrinted>
  <dcterms:created xsi:type="dcterms:W3CDTF">2013-02-06T07:02:31Z</dcterms:created>
  <dcterms:modified xsi:type="dcterms:W3CDTF">2025-02-17T18:39:43Z</dcterms:modified>
</cp:coreProperties>
</file>